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4" r:id="rId5"/>
    <p:sldMasterId id="2147483750" r:id="rId6"/>
  </p:sldMasterIdLst>
  <p:notesMasterIdLst>
    <p:notesMasterId r:id="rId26"/>
  </p:notesMasterIdLst>
  <p:sldIdLst>
    <p:sldId id="256" r:id="rId7"/>
    <p:sldId id="280" r:id="rId8"/>
    <p:sldId id="257" r:id="rId9"/>
    <p:sldId id="260" r:id="rId10"/>
    <p:sldId id="258" r:id="rId11"/>
    <p:sldId id="259" r:id="rId12"/>
    <p:sldId id="273" r:id="rId13"/>
    <p:sldId id="274" r:id="rId14"/>
    <p:sldId id="275" r:id="rId15"/>
    <p:sldId id="276" r:id="rId16"/>
    <p:sldId id="267" r:id="rId17"/>
    <p:sldId id="283" r:id="rId18"/>
    <p:sldId id="284" r:id="rId19"/>
    <p:sldId id="264" r:id="rId20"/>
    <p:sldId id="271" r:id="rId21"/>
    <p:sldId id="272" r:id="rId22"/>
    <p:sldId id="278" r:id="rId23"/>
    <p:sldId id="269" r:id="rId24"/>
    <p:sldId id="281"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3F1C1-6787-A0C2-B917-67F4CEA810DF}" v="6" dt="2025-05-20T20:00:34.498"/>
    <p1510:client id="{359CE1D3-43EE-B37B-11E8-36210C105D06}" v="1" dt="2025-05-20T20:24:23.319"/>
    <p1510:client id="{36D51992-D532-705E-614C-C1357E7701F8}" v="2" dt="2025-05-19T17:00:35.658"/>
    <p1510:client id="{7B49B498-B1A4-51BB-7134-D01239077022}" v="4" dt="2025-05-19T17:00:58.450"/>
    <p1510:client id="{C63387F2-2F00-6DBD-1AA5-A09EE385B68D}" v="1" dt="2025-05-20T20:08:19.023"/>
    <p1510:client id="{E443A169-E43D-089B-B838-B97D1A187FE5}" v="12" dt="2025-05-21T08:17:20.832"/>
    <p1510:client id="{EC2B700D-6783-4441-A38E-C9186CC913EA}" v="88" dt="2025-05-19T17:13:53.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AFB92-B8CD-4A10-99B7-C7F47887B72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9DE12E3-87F4-49C9-A530-05E7783365A6}">
      <dgm:prSet/>
      <dgm:spPr/>
      <dgm:t>
        <a:bodyPr/>
        <a:lstStyle/>
        <a:p>
          <a:pPr>
            <a:defRPr cap="all"/>
          </a:pPr>
          <a:r>
            <a:rPr lang="en-GB"/>
            <a:t>Cameras off</a:t>
          </a:r>
          <a:endParaRPr lang="en-US"/>
        </a:p>
      </dgm:t>
    </dgm:pt>
    <dgm:pt modelId="{17EF54C6-DD11-4F2B-8518-8E71B757800E}" type="parTrans" cxnId="{D07B979F-78D6-42BE-AABD-711A6217C1BF}">
      <dgm:prSet/>
      <dgm:spPr/>
      <dgm:t>
        <a:bodyPr/>
        <a:lstStyle/>
        <a:p>
          <a:endParaRPr lang="en-US"/>
        </a:p>
      </dgm:t>
    </dgm:pt>
    <dgm:pt modelId="{25D5570A-E5E5-4A3A-8B40-47B66F5172D5}" type="sibTrans" cxnId="{D07B979F-78D6-42BE-AABD-711A6217C1BF}">
      <dgm:prSet/>
      <dgm:spPr/>
      <dgm:t>
        <a:bodyPr/>
        <a:lstStyle/>
        <a:p>
          <a:endParaRPr lang="en-US"/>
        </a:p>
      </dgm:t>
    </dgm:pt>
    <dgm:pt modelId="{9BE6B7B7-7F11-4946-99D9-6050A473EC60}">
      <dgm:prSet/>
      <dgm:spPr/>
      <dgm:t>
        <a:bodyPr/>
        <a:lstStyle/>
        <a:p>
          <a:pPr>
            <a:defRPr cap="all"/>
          </a:pPr>
          <a:r>
            <a:rPr lang="en-GB"/>
            <a:t>Mics muted</a:t>
          </a:r>
          <a:endParaRPr lang="en-US"/>
        </a:p>
      </dgm:t>
    </dgm:pt>
    <dgm:pt modelId="{8937B897-B334-4307-8033-E2A51B71D24D}" type="parTrans" cxnId="{D1ECFF90-C0E9-4320-9392-4FC49113188C}">
      <dgm:prSet/>
      <dgm:spPr/>
      <dgm:t>
        <a:bodyPr/>
        <a:lstStyle/>
        <a:p>
          <a:endParaRPr lang="en-US"/>
        </a:p>
      </dgm:t>
    </dgm:pt>
    <dgm:pt modelId="{F655CE0D-6644-4A45-87C6-ACA792F5185C}" type="sibTrans" cxnId="{D1ECFF90-C0E9-4320-9392-4FC49113188C}">
      <dgm:prSet/>
      <dgm:spPr/>
      <dgm:t>
        <a:bodyPr/>
        <a:lstStyle/>
        <a:p>
          <a:endParaRPr lang="en-US"/>
        </a:p>
      </dgm:t>
    </dgm:pt>
    <dgm:pt modelId="{66BFDADF-08F3-4BD6-BECE-C9EB75EB0E9E}">
      <dgm:prSet/>
      <dgm:spPr/>
      <dgm:t>
        <a:bodyPr/>
        <a:lstStyle/>
        <a:p>
          <a:pPr>
            <a:defRPr cap="all"/>
          </a:pPr>
          <a:r>
            <a:rPr lang="en-GB"/>
            <a:t>Time for questions at the end</a:t>
          </a:r>
          <a:endParaRPr lang="en-US"/>
        </a:p>
      </dgm:t>
    </dgm:pt>
    <dgm:pt modelId="{44769A49-2FF4-421E-BA94-DB88B4EA5451}" type="parTrans" cxnId="{D7E53B70-E434-48B1-B931-EB7D309FACC5}">
      <dgm:prSet/>
      <dgm:spPr/>
      <dgm:t>
        <a:bodyPr/>
        <a:lstStyle/>
        <a:p>
          <a:endParaRPr lang="en-US"/>
        </a:p>
      </dgm:t>
    </dgm:pt>
    <dgm:pt modelId="{00AD5C4A-C419-44DA-95FF-2E4CCB311562}" type="sibTrans" cxnId="{D7E53B70-E434-48B1-B931-EB7D309FACC5}">
      <dgm:prSet/>
      <dgm:spPr/>
      <dgm:t>
        <a:bodyPr/>
        <a:lstStyle/>
        <a:p>
          <a:endParaRPr lang="en-US"/>
        </a:p>
      </dgm:t>
    </dgm:pt>
    <dgm:pt modelId="{6D55A388-682C-45B5-8D9F-4CB49B6EE657}">
      <dgm:prSet/>
      <dgm:spPr/>
      <dgm:t>
        <a:bodyPr/>
        <a:lstStyle/>
        <a:p>
          <a:pPr rtl="0">
            <a:defRPr cap="all"/>
          </a:pPr>
          <a:r>
            <a:rPr lang="en-GB">
              <a:latin typeface="Aptos Display" panose="02110004020202020204"/>
            </a:rPr>
            <a:t>Webinar and recording</a:t>
          </a:r>
          <a:r>
            <a:rPr lang="en-GB"/>
            <a:t> will start </a:t>
          </a:r>
          <a:r>
            <a:rPr lang="en-GB">
              <a:latin typeface="Aptos Display" panose="02110004020202020204"/>
            </a:rPr>
            <a:t>at 12:00</a:t>
          </a:r>
          <a:endParaRPr lang="en-US"/>
        </a:p>
      </dgm:t>
    </dgm:pt>
    <dgm:pt modelId="{EA8DDC40-EDE5-420F-BEF1-81A41BB30B9B}" type="parTrans" cxnId="{320A42C5-BE24-4F05-A141-E2B2A24E13EA}">
      <dgm:prSet/>
      <dgm:spPr/>
      <dgm:t>
        <a:bodyPr/>
        <a:lstStyle/>
        <a:p>
          <a:endParaRPr lang="en-US"/>
        </a:p>
      </dgm:t>
    </dgm:pt>
    <dgm:pt modelId="{6FA0B505-727C-42B4-B414-4F9A4E7916D6}" type="sibTrans" cxnId="{320A42C5-BE24-4F05-A141-E2B2A24E13EA}">
      <dgm:prSet/>
      <dgm:spPr/>
      <dgm:t>
        <a:bodyPr/>
        <a:lstStyle/>
        <a:p>
          <a:endParaRPr lang="en-US"/>
        </a:p>
      </dgm:t>
    </dgm:pt>
    <dgm:pt modelId="{F5AC225D-D363-411D-9F1B-17DB302A1690}" type="pres">
      <dgm:prSet presAssocID="{22AAFB92-B8CD-4A10-99B7-C7F47887B722}" presName="root" presStyleCnt="0">
        <dgm:presLayoutVars>
          <dgm:dir/>
          <dgm:resizeHandles val="exact"/>
        </dgm:presLayoutVars>
      </dgm:prSet>
      <dgm:spPr/>
    </dgm:pt>
    <dgm:pt modelId="{34EE40FD-18BD-4D50-8D10-CC8724D01151}" type="pres">
      <dgm:prSet presAssocID="{29DE12E3-87F4-49C9-A530-05E7783365A6}" presName="compNode" presStyleCnt="0"/>
      <dgm:spPr/>
    </dgm:pt>
    <dgm:pt modelId="{492F4BD6-411A-4618-A8F5-2E4C907B8047}" type="pres">
      <dgm:prSet presAssocID="{29DE12E3-87F4-49C9-A530-05E7783365A6}" presName="iconBgRect" presStyleLbl="bgShp" presStyleIdx="0" presStyleCnt="4"/>
      <dgm:spPr/>
    </dgm:pt>
    <dgm:pt modelId="{DFB05E65-E58A-4FEE-B9C2-9532565EDF0E}" type="pres">
      <dgm:prSet presAssocID="{29DE12E3-87F4-49C9-A530-05E7783365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E071A2DD-0901-452B-A22F-E47B28F6CE23}" type="pres">
      <dgm:prSet presAssocID="{29DE12E3-87F4-49C9-A530-05E7783365A6}" presName="spaceRect" presStyleCnt="0"/>
      <dgm:spPr/>
    </dgm:pt>
    <dgm:pt modelId="{C6A15A99-171B-4FD2-B3D5-5E3118E3735C}" type="pres">
      <dgm:prSet presAssocID="{29DE12E3-87F4-49C9-A530-05E7783365A6}" presName="textRect" presStyleLbl="revTx" presStyleIdx="0" presStyleCnt="4">
        <dgm:presLayoutVars>
          <dgm:chMax val="1"/>
          <dgm:chPref val="1"/>
        </dgm:presLayoutVars>
      </dgm:prSet>
      <dgm:spPr/>
    </dgm:pt>
    <dgm:pt modelId="{9EB263CF-6DE1-4641-805C-1CB8156CD94C}" type="pres">
      <dgm:prSet presAssocID="{25D5570A-E5E5-4A3A-8B40-47B66F5172D5}" presName="sibTrans" presStyleCnt="0"/>
      <dgm:spPr/>
    </dgm:pt>
    <dgm:pt modelId="{2179B1C5-D3DF-4505-BF1B-529963D415E9}" type="pres">
      <dgm:prSet presAssocID="{9BE6B7B7-7F11-4946-99D9-6050A473EC60}" presName="compNode" presStyleCnt="0"/>
      <dgm:spPr/>
    </dgm:pt>
    <dgm:pt modelId="{DE211D25-C5D9-430A-A31E-BDF68FBA0293}" type="pres">
      <dgm:prSet presAssocID="{9BE6B7B7-7F11-4946-99D9-6050A473EC60}" presName="iconBgRect" presStyleLbl="bgShp" presStyleIdx="1" presStyleCnt="4"/>
      <dgm:spPr/>
    </dgm:pt>
    <dgm:pt modelId="{57EB183E-EA64-46F1-BCD0-A8CD3C549EE5}" type="pres">
      <dgm:prSet presAssocID="{9BE6B7B7-7F11-4946-99D9-6050A473EC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5A4A696B-313C-4207-AA2F-471CBEB1FB8F}" type="pres">
      <dgm:prSet presAssocID="{9BE6B7B7-7F11-4946-99D9-6050A473EC60}" presName="spaceRect" presStyleCnt="0"/>
      <dgm:spPr/>
    </dgm:pt>
    <dgm:pt modelId="{8055EF9B-DC9C-4E2B-9048-0C88E36036DC}" type="pres">
      <dgm:prSet presAssocID="{9BE6B7B7-7F11-4946-99D9-6050A473EC60}" presName="textRect" presStyleLbl="revTx" presStyleIdx="1" presStyleCnt="4">
        <dgm:presLayoutVars>
          <dgm:chMax val="1"/>
          <dgm:chPref val="1"/>
        </dgm:presLayoutVars>
      </dgm:prSet>
      <dgm:spPr/>
    </dgm:pt>
    <dgm:pt modelId="{E5BAC80D-1519-4F0F-962F-953B3F496559}" type="pres">
      <dgm:prSet presAssocID="{F655CE0D-6644-4A45-87C6-ACA792F5185C}" presName="sibTrans" presStyleCnt="0"/>
      <dgm:spPr/>
    </dgm:pt>
    <dgm:pt modelId="{42FC68DC-9DB8-4962-8981-4618B36DBEE7}" type="pres">
      <dgm:prSet presAssocID="{66BFDADF-08F3-4BD6-BECE-C9EB75EB0E9E}" presName="compNode" presStyleCnt="0"/>
      <dgm:spPr/>
    </dgm:pt>
    <dgm:pt modelId="{DAF09CF8-8822-44E6-8838-93E4FAEA58D8}" type="pres">
      <dgm:prSet presAssocID="{66BFDADF-08F3-4BD6-BECE-C9EB75EB0E9E}" presName="iconBgRect" presStyleLbl="bgShp" presStyleIdx="2" presStyleCnt="4"/>
      <dgm:spPr/>
    </dgm:pt>
    <dgm:pt modelId="{47F317FB-B704-4F18-9ADE-B6B8259ECD3B}" type="pres">
      <dgm:prSet presAssocID="{66BFDADF-08F3-4BD6-BECE-C9EB75EB0E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0DC1C684-E893-4BAD-B7DE-3FCBD9052AA1}" type="pres">
      <dgm:prSet presAssocID="{66BFDADF-08F3-4BD6-BECE-C9EB75EB0E9E}" presName="spaceRect" presStyleCnt="0"/>
      <dgm:spPr/>
    </dgm:pt>
    <dgm:pt modelId="{F62F3C92-F01E-47A1-A31E-1A60602CD84A}" type="pres">
      <dgm:prSet presAssocID="{66BFDADF-08F3-4BD6-BECE-C9EB75EB0E9E}" presName="textRect" presStyleLbl="revTx" presStyleIdx="2" presStyleCnt="4">
        <dgm:presLayoutVars>
          <dgm:chMax val="1"/>
          <dgm:chPref val="1"/>
        </dgm:presLayoutVars>
      </dgm:prSet>
      <dgm:spPr/>
    </dgm:pt>
    <dgm:pt modelId="{27767984-9FED-40A7-A416-B6F84BC7D753}" type="pres">
      <dgm:prSet presAssocID="{00AD5C4A-C419-44DA-95FF-2E4CCB311562}" presName="sibTrans" presStyleCnt="0"/>
      <dgm:spPr/>
    </dgm:pt>
    <dgm:pt modelId="{8220DF9C-1C77-4C8B-A160-57CA61F674EC}" type="pres">
      <dgm:prSet presAssocID="{6D55A388-682C-45B5-8D9F-4CB49B6EE657}" presName="compNode" presStyleCnt="0"/>
      <dgm:spPr/>
    </dgm:pt>
    <dgm:pt modelId="{AC9B60AC-0A41-4D6F-9E17-438D81B122D5}" type="pres">
      <dgm:prSet presAssocID="{6D55A388-682C-45B5-8D9F-4CB49B6EE657}" presName="iconBgRect" presStyleLbl="bgShp" presStyleIdx="3" presStyleCnt="4"/>
      <dgm:spPr/>
    </dgm:pt>
    <dgm:pt modelId="{D78D673F-E45C-431D-B2EE-CD8494529D5A}" type="pres">
      <dgm:prSet presAssocID="{6D55A388-682C-45B5-8D9F-4CB49B6EE6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
        </a:ext>
      </dgm:extLst>
    </dgm:pt>
    <dgm:pt modelId="{024F0663-FB03-48C5-B879-84C2592D5041}" type="pres">
      <dgm:prSet presAssocID="{6D55A388-682C-45B5-8D9F-4CB49B6EE657}" presName="spaceRect" presStyleCnt="0"/>
      <dgm:spPr/>
    </dgm:pt>
    <dgm:pt modelId="{4E9B0265-52E4-4C06-9267-A2FD2FA44A8E}" type="pres">
      <dgm:prSet presAssocID="{6D55A388-682C-45B5-8D9F-4CB49B6EE657}" presName="textRect" presStyleLbl="revTx" presStyleIdx="3" presStyleCnt="4">
        <dgm:presLayoutVars>
          <dgm:chMax val="1"/>
          <dgm:chPref val="1"/>
        </dgm:presLayoutVars>
      </dgm:prSet>
      <dgm:spPr/>
    </dgm:pt>
  </dgm:ptLst>
  <dgm:cxnLst>
    <dgm:cxn modelId="{FEDF9717-09E0-4694-B398-ED2D725E1A32}" type="presOf" srcId="{6D55A388-682C-45B5-8D9F-4CB49B6EE657}" destId="{4E9B0265-52E4-4C06-9267-A2FD2FA44A8E}" srcOrd="0" destOrd="0" presId="urn:microsoft.com/office/officeart/2018/5/layout/IconCircleLabelList"/>
    <dgm:cxn modelId="{D7E53B70-E434-48B1-B931-EB7D309FACC5}" srcId="{22AAFB92-B8CD-4A10-99B7-C7F47887B722}" destId="{66BFDADF-08F3-4BD6-BECE-C9EB75EB0E9E}" srcOrd="2" destOrd="0" parTransId="{44769A49-2FF4-421E-BA94-DB88B4EA5451}" sibTransId="{00AD5C4A-C419-44DA-95FF-2E4CCB311562}"/>
    <dgm:cxn modelId="{D1ECFF90-C0E9-4320-9392-4FC49113188C}" srcId="{22AAFB92-B8CD-4A10-99B7-C7F47887B722}" destId="{9BE6B7B7-7F11-4946-99D9-6050A473EC60}" srcOrd="1" destOrd="0" parTransId="{8937B897-B334-4307-8033-E2A51B71D24D}" sibTransId="{F655CE0D-6644-4A45-87C6-ACA792F5185C}"/>
    <dgm:cxn modelId="{D07B979F-78D6-42BE-AABD-711A6217C1BF}" srcId="{22AAFB92-B8CD-4A10-99B7-C7F47887B722}" destId="{29DE12E3-87F4-49C9-A530-05E7783365A6}" srcOrd="0" destOrd="0" parTransId="{17EF54C6-DD11-4F2B-8518-8E71B757800E}" sibTransId="{25D5570A-E5E5-4A3A-8B40-47B66F5172D5}"/>
    <dgm:cxn modelId="{3125ECA5-9065-4BE1-A62A-EBF3F4D4A54E}" type="presOf" srcId="{29DE12E3-87F4-49C9-A530-05E7783365A6}" destId="{C6A15A99-171B-4FD2-B3D5-5E3118E3735C}" srcOrd="0" destOrd="0" presId="urn:microsoft.com/office/officeart/2018/5/layout/IconCircleLabelList"/>
    <dgm:cxn modelId="{F344C9B8-73BF-425C-B3B8-EF1B5CEC1464}" type="presOf" srcId="{9BE6B7B7-7F11-4946-99D9-6050A473EC60}" destId="{8055EF9B-DC9C-4E2B-9048-0C88E36036DC}" srcOrd="0" destOrd="0" presId="urn:microsoft.com/office/officeart/2018/5/layout/IconCircleLabelList"/>
    <dgm:cxn modelId="{320A42C5-BE24-4F05-A141-E2B2A24E13EA}" srcId="{22AAFB92-B8CD-4A10-99B7-C7F47887B722}" destId="{6D55A388-682C-45B5-8D9F-4CB49B6EE657}" srcOrd="3" destOrd="0" parTransId="{EA8DDC40-EDE5-420F-BEF1-81A41BB30B9B}" sibTransId="{6FA0B505-727C-42B4-B414-4F9A4E7916D6}"/>
    <dgm:cxn modelId="{018033D2-B2A0-4235-9FB6-E4C42879BB88}" type="presOf" srcId="{66BFDADF-08F3-4BD6-BECE-C9EB75EB0E9E}" destId="{F62F3C92-F01E-47A1-A31E-1A60602CD84A}" srcOrd="0" destOrd="0" presId="urn:microsoft.com/office/officeart/2018/5/layout/IconCircleLabelList"/>
    <dgm:cxn modelId="{A26A19FE-B4D0-486A-89BD-85028104F1EE}" type="presOf" srcId="{22AAFB92-B8CD-4A10-99B7-C7F47887B722}" destId="{F5AC225D-D363-411D-9F1B-17DB302A1690}" srcOrd="0" destOrd="0" presId="urn:microsoft.com/office/officeart/2018/5/layout/IconCircleLabelList"/>
    <dgm:cxn modelId="{F03E27E0-7A2D-4AE8-A581-ADA68C4380C8}" type="presParOf" srcId="{F5AC225D-D363-411D-9F1B-17DB302A1690}" destId="{34EE40FD-18BD-4D50-8D10-CC8724D01151}" srcOrd="0" destOrd="0" presId="urn:microsoft.com/office/officeart/2018/5/layout/IconCircleLabelList"/>
    <dgm:cxn modelId="{EEA76C40-C0EF-40F6-87FF-B294614693D6}" type="presParOf" srcId="{34EE40FD-18BD-4D50-8D10-CC8724D01151}" destId="{492F4BD6-411A-4618-A8F5-2E4C907B8047}" srcOrd="0" destOrd="0" presId="urn:microsoft.com/office/officeart/2018/5/layout/IconCircleLabelList"/>
    <dgm:cxn modelId="{58FB0D66-FD0D-4EF8-A077-EB85D6305C11}" type="presParOf" srcId="{34EE40FD-18BD-4D50-8D10-CC8724D01151}" destId="{DFB05E65-E58A-4FEE-B9C2-9532565EDF0E}" srcOrd="1" destOrd="0" presId="urn:microsoft.com/office/officeart/2018/5/layout/IconCircleLabelList"/>
    <dgm:cxn modelId="{5EF888B3-1AF8-4769-B9D5-C167F1DE7A42}" type="presParOf" srcId="{34EE40FD-18BD-4D50-8D10-CC8724D01151}" destId="{E071A2DD-0901-452B-A22F-E47B28F6CE23}" srcOrd="2" destOrd="0" presId="urn:microsoft.com/office/officeart/2018/5/layout/IconCircleLabelList"/>
    <dgm:cxn modelId="{C233BB05-0C17-4433-970A-C699BDDEA858}" type="presParOf" srcId="{34EE40FD-18BD-4D50-8D10-CC8724D01151}" destId="{C6A15A99-171B-4FD2-B3D5-5E3118E3735C}" srcOrd="3" destOrd="0" presId="urn:microsoft.com/office/officeart/2018/5/layout/IconCircleLabelList"/>
    <dgm:cxn modelId="{BA39918B-3A73-4086-9380-573CE13CE35A}" type="presParOf" srcId="{F5AC225D-D363-411D-9F1B-17DB302A1690}" destId="{9EB263CF-6DE1-4641-805C-1CB8156CD94C}" srcOrd="1" destOrd="0" presId="urn:microsoft.com/office/officeart/2018/5/layout/IconCircleLabelList"/>
    <dgm:cxn modelId="{EBC1732E-31CE-429B-ABA2-3BCD386DA205}" type="presParOf" srcId="{F5AC225D-D363-411D-9F1B-17DB302A1690}" destId="{2179B1C5-D3DF-4505-BF1B-529963D415E9}" srcOrd="2" destOrd="0" presId="urn:microsoft.com/office/officeart/2018/5/layout/IconCircleLabelList"/>
    <dgm:cxn modelId="{B336D2E6-D0F6-406A-90F0-550920E4544C}" type="presParOf" srcId="{2179B1C5-D3DF-4505-BF1B-529963D415E9}" destId="{DE211D25-C5D9-430A-A31E-BDF68FBA0293}" srcOrd="0" destOrd="0" presId="urn:microsoft.com/office/officeart/2018/5/layout/IconCircleLabelList"/>
    <dgm:cxn modelId="{F208F915-8897-4410-84D5-3A44EBBFC951}" type="presParOf" srcId="{2179B1C5-D3DF-4505-BF1B-529963D415E9}" destId="{57EB183E-EA64-46F1-BCD0-A8CD3C549EE5}" srcOrd="1" destOrd="0" presId="urn:microsoft.com/office/officeart/2018/5/layout/IconCircleLabelList"/>
    <dgm:cxn modelId="{EE7B3ADE-24CC-48DC-ABEE-9FB87E9619AF}" type="presParOf" srcId="{2179B1C5-D3DF-4505-BF1B-529963D415E9}" destId="{5A4A696B-313C-4207-AA2F-471CBEB1FB8F}" srcOrd="2" destOrd="0" presId="urn:microsoft.com/office/officeart/2018/5/layout/IconCircleLabelList"/>
    <dgm:cxn modelId="{CD1FCD8D-724C-4AC0-BFD4-F957FDF16E86}" type="presParOf" srcId="{2179B1C5-D3DF-4505-BF1B-529963D415E9}" destId="{8055EF9B-DC9C-4E2B-9048-0C88E36036DC}" srcOrd="3" destOrd="0" presId="urn:microsoft.com/office/officeart/2018/5/layout/IconCircleLabelList"/>
    <dgm:cxn modelId="{EC0A5D00-5CBA-41CA-97C7-D15730C4B902}" type="presParOf" srcId="{F5AC225D-D363-411D-9F1B-17DB302A1690}" destId="{E5BAC80D-1519-4F0F-962F-953B3F496559}" srcOrd="3" destOrd="0" presId="urn:microsoft.com/office/officeart/2018/5/layout/IconCircleLabelList"/>
    <dgm:cxn modelId="{66210065-E221-4DF7-B165-DCC17E0ECD00}" type="presParOf" srcId="{F5AC225D-D363-411D-9F1B-17DB302A1690}" destId="{42FC68DC-9DB8-4962-8981-4618B36DBEE7}" srcOrd="4" destOrd="0" presId="urn:microsoft.com/office/officeart/2018/5/layout/IconCircleLabelList"/>
    <dgm:cxn modelId="{3DE71487-96CC-4950-B2C8-0AE7CD85223D}" type="presParOf" srcId="{42FC68DC-9DB8-4962-8981-4618B36DBEE7}" destId="{DAF09CF8-8822-44E6-8838-93E4FAEA58D8}" srcOrd="0" destOrd="0" presId="urn:microsoft.com/office/officeart/2018/5/layout/IconCircleLabelList"/>
    <dgm:cxn modelId="{FD1D806A-79AF-4536-AC4A-ACF053CB43DE}" type="presParOf" srcId="{42FC68DC-9DB8-4962-8981-4618B36DBEE7}" destId="{47F317FB-B704-4F18-9ADE-B6B8259ECD3B}" srcOrd="1" destOrd="0" presId="urn:microsoft.com/office/officeart/2018/5/layout/IconCircleLabelList"/>
    <dgm:cxn modelId="{A8570803-7DF1-4934-A50D-A98D4E44E9C8}" type="presParOf" srcId="{42FC68DC-9DB8-4962-8981-4618B36DBEE7}" destId="{0DC1C684-E893-4BAD-B7DE-3FCBD9052AA1}" srcOrd="2" destOrd="0" presId="urn:microsoft.com/office/officeart/2018/5/layout/IconCircleLabelList"/>
    <dgm:cxn modelId="{D183DF3A-14E3-413A-8747-00C4FF84FA3F}" type="presParOf" srcId="{42FC68DC-9DB8-4962-8981-4618B36DBEE7}" destId="{F62F3C92-F01E-47A1-A31E-1A60602CD84A}" srcOrd="3" destOrd="0" presId="urn:microsoft.com/office/officeart/2018/5/layout/IconCircleLabelList"/>
    <dgm:cxn modelId="{F5812BD9-D019-4668-BF28-F6FABBC9D895}" type="presParOf" srcId="{F5AC225D-D363-411D-9F1B-17DB302A1690}" destId="{27767984-9FED-40A7-A416-B6F84BC7D753}" srcOrd="5" destOrd="0" presId="urn:microsoft.com/office/officeart/2018/5/layout/IconCircleLabelList"/>
    <dgm:cxn modelId="{3C9DFE5C-E8A3-4C6C-A0F6-77A7E95DDDA2}" type="presParOf" srcId="{F5AC225D-D363-411D-9F1B-17DB302A1690}" destId="{8220DF9C-1C77-4C8B-A160-57CA61F674EC}" srcOrd="6" destOrd="0" presId="urn:microsoft.com/office/officeart/2018/5/layout/IconCircleLabelList"/>
    <dgm:cxn modelId="{B99E8A2D-5726-4E64-8F36-9739E7456C33}" type="presParOf" srcId="{8220DF9C-1C77-4C8B-A160-57CA61F674EC}" destId="{AC9B60AC-0A41-4D6F-9E17-438D81B122D5}" srcOrd="0" destOrd="0" presId="urn:microsoft.com/office/officeart/2018/5/layout/IconCircleLabelList"/>
    <dgm:cxn modelId="{72102A02-3D40-4EA8-9152-0C2ED3C6242A}" type="presParOf" srcId="{8220DF9C-1C77-4C8B-A160-57CA61F674EC}" destId="{D78D673F-E45C-431D-B2EE-CD8494529D5A}" srcOrd="1" destOrd="0" presId="urn:microsoft.com/office/officeart/2018/5/layout/IconCircleLabelList"/>
    <dgm:cxn modelId="{A0B1C76F-E28C-46C0-9253-95802C03379D}" type="presParOf" srcId="{8220DF9C-1C77-4C8B-A160-57CA61F674EC}" destId="{024F0663-FB03-48C5-B879-84C2592D5041}" srcOrd="2" destOrd="0" presId="urn:microsoft.com/office/officeart/2018/5/layout/IconCircleLabelList"/>
    <dgm:cxn modelId="{70A9D7CF-B7DB-45F6-9409-1D836EC0D3CB}" type="presParOf" srcId="{8220DF9C-1C77-4C8B-A160-57CA61F674EC}" destId="{4E9B0265-52E4-4C06-9267-A2FD2FA44A8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59DA4E-F7E0-4DB0-83FF-A6E5ACD0CB08}"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E01D0B31-B0EE-4869-BDC5-45DA4E0A506E}">
      <dgm:prSet/>
      <dgm:spPr/>
      <dgm:t>
        <a:bodyPr/>
        <a:lstStyle/>
        <a:p>
          <a:pPr>
            <a:lnSpc>
              <a:spcPct val="100000"/>
            </a:lnSpc>
            <a:defRPr b="1"/>
          </a:pPr>
          <a:r>
            <a:rPr lang="en-GB"/>
            <a:t>Stress and distress behaviours are common in dementia</a:t>
          </a:r>
          <a:endParaRPr lang="en-US"/>
        </a:p>
      </dgm:t>
    </dgm:pt>
    <dgm:pt modelId="{84DD42D4-107F-42A6-B6A9-0A9F6F3ED7A8}" type="parTrans" cxnId="{27546415-206E-4079-9614-0F542F627C1F}">
      <dgm:prSet/>
      <dgm:spPr/>
      <dgm:t>
        <a:bodyPr/>
        <a:lstStyle/>
        <a:p>
          <a:endParaRPr lang="en-US"/>
        </a:p>
      </dgm:t>
    </dgm:pt>
    <dgm:pt modelId="{2CA89E3E-832D-4473-B905-FCD196DF762B}" type="sibTrans" cxnId="{27546415-206E-4079-9614-0F542F627C1F}">
      <dgm:prSet/>
      <dgm:spPr/>
      <dgm:t>
        <a:bodyPr/>
        <a:lstStyle/>
        <a:p>
          <a:endParaRPr lang="en-US"/>
        </a:p>
      </dgm:t>
    </dgm:pt>
    <dgm:pt modelId="{C0591C34-06E6-46DC-97F5-155300B07B5F}">
      <dgm:prSet/>
      <dgm:spPr/>
      <dgm:t>
        <a:bodyPr/>
        <a:lstStyle/>
        <a:p>
          <a:pPr>
            <a:lnSpc>
              <a:spcPct val="100000"/>
            </a:lnSpc>
            <a:defRPr b="1"/>
          </a:pPr>
          <a:r>
            <a:rPr lang="en-GB"/>
            <a:t>Estimated 40% of acute beds occupied by someone living with dementia</a:t>
          </a:r>
          <a:endParaRPr lang="en-US"/>
        </a:p>
      </dgm:t>
    </dgm:pt>
    <dgm:pt modelId="{8BE11EA9-7B45-4910-A739-EB9D8996129C}" type="parTrans" cxnId="{E58C2E98-2FA3-4D7D-9DB8-64DDC89BB462}">
      <dgm:prSet/>
      <dgm:spPr/>
      <dgm:t>
        <a:bodyPr/>
        <a:lstStyle/>
        <a:p>
          <a:endParaRPr lang="en-US"/>
        </a:p>
      </dgm:t>
    </dgm:pt>
    <dgm:pt modelId="{2CE0B16C-18CB-40AD-91D3-6C0285A18741}" type="sibTrans" cxnId="{E58C2E98-2FA3-4D7D-9DB8-64DDC89BB462}">
      <dgm:prSet/>
      <dgm:spPr/>
      <dgm:t>
        <a:bodyPr/>
        <a:lstStyle/>
        <a:p>
          <a:endParaRPr lang="en-US"/>
        </a:p>
      </dgm:t>
    </dgm:pt>
    <dgm:pt modelId="{3483DB31-4505-4E8A-8BB7-7CECA3B84E70}">
      <dgm:prSet phldr="0"/>
      <dgm:spPr/>
      <dgm:t>
        <a:bodyPr/>
        <a:lstStyle/>
        <a:p>
          <a:pPr>
            <a:lnSpc>
              <a:spcPct val="100000"/>
            </a:lnSpc>
            <a:defRPr b="1"/>
          </a:pPr>
          <a:r>
            <a:rPr lang="en-GB">
              <a:latin typeface="Aptos Display" panose="020F0302020204030204"/>
            </a:rPr>
            <a:t>AHP's are likely to meet individuals experiencing stress and distress in a range of settings</a:t>
          </a:r>
        </a:p>
      </dgm:t>
    </dgm:pt>
    <dgm:pt modelId="{462E84B1-6ADE-40EF-A602-19370BADCDFF}" type="parTrans" cxnId="{BFB42714-B063-4DA2-8B4A-860CDEDB202B}">
      <dgm:prSet/>
      <dgm:spPr/>
    </dgm:pt>
    <dgm:pt modelId="{B613C45C-5069-45EA-B101-CECDDD76F4B4}" type="sibTrans" cxnId="{BFB42714-B063-4DA2-8B4A-860CDEDB202B}">
      <dgm:prSet/>
      <dgm:spPr/>
    </dgm:pt>
    <dgm:pt modelId="{A94FD5DD-1B8A-41A6-9E13-4B1B3AA08A96}" type="pres">
      <dgm:prSet presAssocID="{5B59DA4E-F7E0-4DB0-83FF-A6E5ACD0CB08}" presName="vert0" presStyleCnt="0">
        <dgm:presLayoutVars>
          <dgm:dir/>
          <dgm:animOne val="branch"/>
          <dgm:animLvl val="lvl"/>
        </dgm:presLayoutVars>
      </dgm:prSet>
      <dgm:spPr/>
    </dgm:pt>
    <dgm:pt modelId="{94B24960-ED5D-4700-869C-477426628A46}" type="pres">
      <dgm:prSet presAssocID="{E01D0B31-B0EE-4869-BDC5-45DA4E0A506E}" presName="thickLine" presStyleLbl="alignNode1" presStyleIdx="0" presStyleCnt="3"/>
      <dgm:spPr/>
    </dgm:pt>
    <dgm:pt modelId="{013B3392-50A7-4047-80E5-99222919070A}" type="pres">
      <dgm:prSet presAssocID="{E01D0B31-B0EE-4869-BDC5-45DA4E0A506E}" presName="horz1" presStyleCnt="0"/>
      <dgm:spPr/>
    </dgm:pt>
    <dgm:pt modelId="{842C9A0A-662E-4760-80D7-59941404DFF8}" type="pres">
      <dgm:prSet presAssocID="{E01D0B31-B0EE-4869-BDC5-45DA4E0A506E}" presName="tx1" presStyleLbl="revTx" presStyleIdx="0" presStyleCnt="3"/>
      <dgm:spPr/>
    </dgm:pt>
    <dgm:pt modelId="{73B0F880-C260-44B1-9ABC-0BE102950A15}" type="pres">
      <dgm:prSet presAssocID="{E01D0B31-B0EE-4869-BDC5-45DA4E0A506E}" presName="vert1" presStyleCnt="0"/>
      <dgm:spPr/>
    </dgm:pt>
    <dgm:pt modelId="{D312BBEB-D01E-4CC6-9523-EF308A71AA56}" type="pres">
      <dgm:prSet presAssocID="{C0591C34-06E6-46DC-97F5-155300B07B5F}" presName="thickLine" presStyleLbl="alignNode1" presStyleIdx="1" presStyleCnt="3"/>
      <dgm:spPr/>
    </dgm:pt>
    <dgm:pt modelId="{324924CB-DD5E-4580-B075-516252354438}" type="pres">
      <dgm:prSet presAssocID="{C0591C34-06E6-46DC-97F5-155300B07B5F}" presName="horz1" presStyleCnt="0"/>
      <dgm:spPr/>
    </dgm:pt>
    <dgm:pt modelId="{71D9BA01-52F7-43AD-BC59-FC27107DB4CB}" type="pres">
      <dgm:prSet presAssocID="{C0591C34-06E6-46DC-97F5-155300B07B5F}" presName="tx1" presStyleLbl="revTx" presStyleIdx="1" presStyleCnt="3"/>
      <dgm:spPr/>
    </dgm:pt>
    <dgm:pt modelId="{689B0603-5CC5-44AC-B7E6-3C734E4BE8BD}" type="pres">
      <dgm:prSet presAssocID="{C0591C34-06E6-46DC-97F5-155300B07B5F}" presName="vert1" presStyleCnt="0"/>
      <dgm:spPr/>
    </dgm:pt>
    <dgm:pt modelId="{54FA0EC3-34CF-4365-A56A-9EF91DA14086}" type="pres">
      <dgm:prSet presAssocID="{3483DB31-4505-4E8A-8BB7-7CECA3B84E70}" presName="thickLine" presStyleLbl="alignNode1" presStyleIdx="2" presStyleCnt="3"/>
      <dgm:spPr/>
    </dgm:pt>
    <dgm:pt modelId="{CAA76164-4577-49E0-943E-11F5DE6B0D93}" type="pres">
      <dgm:prSet presAssocID="{3483DB31-4505-4E8A-8BB7-7CECA3B84E70}" presName="horz1" presStyleCnt="0"/>
      <dgm:spPr/>
    </dgm:pt>
    <dgm:pt modelId="{B385B390-9046-4E3B-B902-B8BAAFC803C6}" type="pres">
      <dgm:prSet presAssocID="{3483DB31-4505-4E8A-8BB7-7CECA3B84E70}" presName="tx1" presStyleLbl="revTx" presStyleIdx="2" presStyleCnt="3"/>
      <dgm:spPr/>
    </dgm:pt>
    <dgm:pt modelId="{CD468FFF-4951-4E7B-B20C-11F151ACA6EE}" type="pres">
      <dgm:prSet presAssocID="{3483DB31-4505-4E8A-8BB7-7CECA3B84E70}" presName="vert1" presStyleCnt="0"/>
      <dgm:spPr/>
    </dgm:pt>
  </dgm:ptLst>
  <dgm:cxnLst>
    <dgm:cxn modelId="{BFB42714-B063-4DA2-8B4A-860CDEDB202B}" srcId="{5B59DA4E-F7E0-4DB0-83FF-A6E5ACD0CB08}" destId="{3483DB31-4505-4E8A-8BB7-7CECA3B84E70}" srcOrd="2" destOrd="0" parTransId="{462E84B1-6ADE-40EF-A602-19370BADCDFF}" sibTransId="{B613C45C-5069-45EA-B101-CECDDD76F4B4}"/>
    <dgm:cxn modelId="{27546415-206E-4079-9614-0F542F627C1F}" srcId="{5B59DA4E-F7E0-4DB0-83FF-A6E5ACD0CB08}" destId="{E01D0B31-B0EE-4869-BDC5-45DA4E0A506E}" srcOrd="0" destOrd="0" parTransId="{84DD42D4-107F-42A6-B6A9-0A9F6F3ED7A8}" sibTransId="{2CA89E3E-832D-4473-B905-FCD196DF762B}"/>
    <dgm:cxn modelId="{3FA2AD1F-D283-4CD6-937A-6DC07C341127}" type="presOf" srcId="{3483DB31-4505-4E8A-8BB7-7CECA3B84E70}" destId="{B385B390-9046-4E3B-B902-B8BAAFC803C6}" srcOrd="0" destOrd="0" presId="urn:microsoft.com/office/officeart/2008/layout/LinedList"/>
    <dgm:cxn modelId="{2F82F13B-316C-4DE4-BF8D-91FC748DFA30}" type="presOf" srcId="{E01D0B31-B0EE-4869-BDC5-45DA4E0A506E}" destId="{842C9A0A-662E-4760-80D7-59941404DFF8}" srcOrd="0" destOrd="0" presId="urn:microsoft.com/office/officeart/2008/layout/LinedList"/>
    <dgm:cxn modelId="{3B69735D-3A44-4593-A9C3-17B354109DCB}" type="presOf" srcId="{C0591C34-06E6-46DC-97F5-155300B07B5F}" destId="{71D9BA01-52F7-43AD-BC59-FC27107DB4CB}" srcOrd="0" destOrd="0" presId="urn:microsoft.com/office/officeart/2008/layout/LinedList"/>
    <dgm:cxn modelId="{241DB260-0921-42AE-95E5-39DB85206DA1}" type="presOf" srcId="{5B59DA4E-F7E0-4DB0-83FF-A6E5ACD0CB08}" destId="{A94FD5DD-1B8A-41A6-9E13-4B1B3AA08A96}" srcOrd="0" destOrd="0" presId="urn:microsoft.com/office/officeart/2008/layout/LinedList"/>
    <dgm:cxn modelId="{E58C2E98-2FA3-4D7D-9DB8-64DDC89BB462}" srcId="{5B59DA4E-F7E0-4DB0-83FF-A6E5ACD0CB08}" destId="{C0591C34-06E6-46DC-97F5-155300B07B5F}" srcOrd="1" destOrd="0" parTransId="{8BE11EA9-7B45-4910-A739-EB9D8996129C}" sibTransId="{2CE0B16C-18CB-40AD-91D3-6C0285A18741}"/>
    <dgm:cxn modelId="{1A59E3EB-E7AA-4BEE-A987-82831F437A99}" type="presParOf" srcId="{A94FD5DD-1B8A-41A6-9E13-4B1B3AA08A96}" destId="{94B24960-ED5D-4700-869C-477426628A46}" srcOrd="0" destOrd="0" presId="urn:microsoft.com/office/officeart/2008/layout/LinedList"/>
    <dgm:cxn modelId="{66D789DA-663A-438A-8680-B11D7BFB6919}" type="presParOf" srcId="{A94FD5DD-1B8A-41A6-9E13-4B1B3AA08A96}" destId="{013B3392-50A7-4047-80E5-99222919070A}" srcOrd="1" destOrd="0" presId="urn:microsoft.com/office/officeart/2008/layout/LinedList"/>
    <dgm:cxn modelId="{8DC5FFD6-0255-41B7-8D5B-72C32A074F96}" type="presParOf" srcId="{013B3392-50A7-4047-80E5-99222919070A}" destId="{842C9A0A-662E-4760-80D7-59941404DFF8}" srcOrd="0" destOrd="0" presId="urn:microsoft.com/office/officeart/2008/layout/LinedList"/>
    <dgm:cxn modelId="{B6E44AA0-6049-452B-B6BA-02895C0F59CD}" type="presParOf" srcId="{013B3392-50A7-4047-80E5-99222919070A}" destId="{73B0F880-C260-44B1-9ABC-0BE102950A15}" srcOrd="1" destOrd="0" presId="urn:microsoft.com/office/officeart/2008/layout/LinedList"/>
    <dgm:cxn modelId="{867E782D-379C-4269-8D19-03E689ABDAFE}" type="presParOf" srcId="{A94FD5DD-1B8A-41A6-9E13-4B1B3AA08A96}" destId="{D312BBEB-D01E-4CC6-9523-EF308A71AA56}" srcOrd="2" destOrd="0" presId="urn:microsoft.com/office/officeart/2008/layout/LinedList"/>
    <dgm:cxn modelId="{FBE120C3-5240-4B4D-8E6D-C3957B4C1ECE}" type="presParOf" srcId="{A94FD5DD-1B8A-41A6-9E13-4B1B3AA08A96}" destId="{324924CB-DD5E-4580-B075-516252354438}" srcOrd="3" destOrd="0" presId="urn:microsoft.com/office/officeart/2008/layout/LinedList"/>
    <dgm:cxn modelId="{82CE5E0F-C8E0-4DF2-80B8-1147D9C8E5EC}" type="presParOf" srcId="{324924CB-DD5E-4580-B075-516252354438}" destId="{71D9BA01-52F7-43AD-BC59-FC27107DB4CB}" srcOrd="0" destOrd="0" presId="urn:microsoft.com/office/officeart/2008/layout/LinedList"/>
    <dgm:cxn modelId="{54576ADE-E217-4CEE-89EB-58678005C578}" type="presParOf" srcId="{324924CB-DD5E-4580-B075-516252354438}" destId="{689B0603-5CC5-44AC-B7E6-3C734E4BE8BD}" srcOrd="1" destOrd="0" presId="urn:microsoft.com/office/officeart/2008/layout/LinedList"/>
    <dgm:cxn modelId="{3623FD94-24A8-427C-BC16-FCE1CEE861E3}" type="presParOf" srcId="{A94FD5DD-1B8A-41A6-9E13-4B1B3AA08A96}" destId="{54FA0EC3-34CF-4365-A56A-9EF91DA14086}" srcOrd="4" destOrd="0" presId="urn:microsoft.com/office/officeart/2008/layout/LinedList"/>
    <dgm:cxn modelId="{28108A58-4152-4565-A9FA-80EC0B6D9D21}" type="presParOf" srcId="{A94FD5DD-1B8A-41A6-9E13-4B1B3AA08A96}" destId="{CAA76164-4577-49E0-943E-11F5DE6B0D93}" srcOrd="5" destOrd="0" presId="urn:microsoft.com/office/officeart/2008/layout/LinedList"/>
    <dgm:cxn modelId="{8CBAF45B-E7E9-4B7C-8ADE-8FDB7C2E2514}" type="presParOf" srcId="{CAA76164-4577-49E0-943E-11F5DE6B0D93}" destId="{B385B390-9046-4E3B-B902-B8BAAFC803C6}" srcOrd="0" destOrd="0" presId="urn:microsoft.com/office/officeart/2008/layout/LinedList"/>
    <dgm:cxn modelId="{11105D7D-1963-4AAC-AEAA-11635CF90F87}" type="presParOf" srcId="{CAA76164-4577-49E0-943E-11F5DE6B0D93}" destId="{CD468FFF-4951-4E7B-B20C-11F151ACA6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33D70-51ED-4FE5-8E82-2F199D747B8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80D9EBF-3AA0-41D3-AE27-7C74E3EACA58}">
      <dgm:prSet/>
      <dgm:spPr/>
      <dgm:t>
        <a:bodyPr/>
        <a:lstStyle/>
        <a:p>
          <a:pPr>
            <a:defRPr cap="all"/>
          </a:pPr>
          <a:r>
            <a:rPr lang="en-GB"/>
            <a:t>Physical movement</a:t>
          </a:r>
          <a:endParaRPr lang="en-US"/>
        </a:p>
      </dgm:t>
    </dgm:pt>
    <dgm:pt modelId="{8D490CB7-1DF5-4839-BB3A-EC7FE094888C}" type="parTrans" cxnId="{72BDFADB-6B53-40E5-A059-5846A598E907}">
      <dgm:prSet/>
      <dgm:spPr/>
      <dgm:t>
        <a:bodyPr/>
        <a:lstStyle/>
        <a:p>
          <a:endParaRPr lang="en-US"/>
        </a:p>
      </dgm:t>
    </dgm:pt>
    <dgm:pt modelId="{8961CBB5-9A9D-484F-94F4-2FA8DE04DFD6}" type="sibTrans" cxnId="{72BDFADB-6B53-40E5-A059-5846A598E907}">
      <dgm:prSet/>
      <dgm:spPr/>
      <dgm:t>
        <a:bodyPr/>
        <a:lstStyle/>
        <a:p>
          <a:endParaRPr lang="en-US"/>
        </a:p>
      </dgm:t>
    </dgm:pt>
    <dgm:pt modelId="{49B5DA6C-948C-4276-843F-2C4666AB1DFF}">
      <dgm:prSet/>
      <dgm:spPr/>
      <dgm:t>
        <a:bodyPr/>
        <a:lstStyle/>
        <a:p>
          <a:pPr>
            <a:defRPr cap="all"/>
          </a:pPr>
          <a:r>
            <a:rPr lang="en-GB"/>
            <a:t>Reducing pain and fatigue</a:t>
          </a:r>
          <a:endParaRPr lang="en-US"/>
        </a:p>
      </dgm:t>
    </dgm:pt>
    <dgm:pt modelId="{C24FE9EA-CB7F-401D-ADB7-951F432593AF}" type="parTrans" cxnId="{FECCACB3-49E5-462F-8855-4F4B0F6580CD}">
      <dgm:prSet/>
      <dgm:spPr/>
      <dgm:t>
        <a:bodyPr/>
        <a:lstStyle/>
        <a:p>
          <a:endParaRPr lang="en-US"/>
        </a:p>
      </dgm:t>
    </dgm:pt>
    <dgm:pt modelId="{7EB40054-C55F-495A-9B25-8466BD13A221}" type="sibTrans" cxnId="{FECCACB3-49E5-462F-8855-4F4B0F6580CD}">
      <dgm:prSet/>
      <dgm:spPr/>
      <dgm:t>
        <a:bodyPr/>
        <a:lstStyle/>
        <a:p>
          <a:endParaRPr lang="en-US"/>
        </a:p>
      </dgm:t>
    </dgm:pt>
    <dgm:pt modelId="{F6702602-B2F2-45A3-832B-71CD0CAD40A7}">
      <dgm:prSet/>
      <dgm:spPr/>
      <dgm:t>
        <a:bodyPr/>
        <a:lstStyle/>
        <a:p>
          <a:pPr>
            <a:defRPr cap="all"/>
          </a:pPr>
          <a:r>
            <a:rPr lang="en-GB"/>
            <a:t>Facilitate and maximise communication</a:t>
          </a:r>
          <a:endParaRPr lang="en-US"/>
        </a:p>
      </dgm:t>
    </dgm:pt>
    <dgm:pt modelId="{18D7C9AB-F627-4740-9421-C993D87093A2}" type="parTrans" cxnId="{FB949E36-2AF0-461D-BBC9-20ABFD16602A}">
      <dgm:prSet/>
      <dgm:spPr/>
      <dgm:t>
        <a:bodyPr/>
        <a:lstStyle/>
        <a:p>
          <a:endParaRPr lang="en-US"/>
        </a:p>
      </dgm:t>
    </dgm:pt>
    <dgm:pt modelId="{B5C954F0-29F5-47F4-AC8A-49B9DCCAF72C}" type="sibTrans" cxnId="{FB949E36-2AF0-461D-BBC9-20ABFD16602A}">
      <dgm:prSet/>
      <dgm:spPr/>
      <dgm:t>
        <a:bodyPr/>
        <a:lstStyle/>
        <a:p>
          <a:endParaRPr lang="en-US"/>
        </a:p>
      </dgm:t>
    </dgm:pt>
    <dgm:pt modelId="{9AEF4501-21CD-4117-8598-4CFA03DBB681}">
      <dgm:prSet/>
      <dgm:spPr/>
      <dgm:t>
        <a:bodyPr/>
        <a:lstStyle/>
        <a:p>
          <a:pPr>
            <a:defRPr cap="all"/>
          </a:pPr>
          <a:r>
            <a:rPr lang="en-GB"/>
            <a:t>Improve nutritional intake</a:t>
          </a:r>
          <a:endParaRPr lang="en-US"/>
        </a:p>
      </dgm:t>
    </dgm:pt>
    <dgm:pt modelId="{74253EFC-EFA8-4352-8308-809641552077}" type="parTrans" cxnId="{CEA534EB-BE43-4A82-BB9A-2BC6A583D834}">
      <dgm:prSet/>
      <dgm:spPr/>
      <dgm:t>
        <a:bodyPr/>
        <a:lstStyle/>
        <a:p>
          <a:endParaRPr lang="en-US"/>
        </a:p>
      </dgm:t>
    </dgm:pt>
    <dgm:pt modelId="{44AE0723-73A6-48E6-BF53-DE9943F9A770}" type="sibTrans" cxnId="{CEA534EB-BE43-4A82-BB9A-2BC6A583D834}">
      <dgm:prSet/>
      <dgm:spPr/>
      <dgm:t>
        <a:bodyPr/>
        <a:lstStyle/>
        <a:p>
          <a:endParaRPr lang="en-US"/>
        </a:p>
      </dgm:t>
    </dgm:pt>
    <dgm:pt modelId="{2A99B11F-908C-42B9-A792-7E88232A6E94}">
      <dgm:prSet/>
      <dgm:spPr/>
      <dgm:t>
        <a:bodyPr/>
        <a:lstStyle/>
        <a:p>
          <a:pPr>
            <a:defRPr cap="all"/>
          </a:pPr>
          <a:r>
            <a:rPr lang="en-GB"/>
            <a:t>Treatments for anxiety and depression</a:t>
          </a:r>
          <a:endParaRPr lang="en-US"/>
        </a:p>
      </dgm:t>
    </dgm:pt>
    <dgm:pt modelId="{D166F58B-4C94-4261-9A08-0A6D7E473CC9}" type="parTrans" cxnId="{79A89F45-8536-4A37-A6A3-29F74EB9C959}">
      <dgm:prSet/>
      <dgm:spPr/>
      <dgm:t>
        <a:bodyPr/>
        <a:lstStyle/>
        <a:p>
          <a:endParaRPr lang="en-US"/>
        </a:p>
      </dgm:t>
    </dgm:pt>
    <dgm:pt modelId="{E3719B2B-C44F-4599-93A8-AC02CB2E5754}" type="sibTrans" cxnId="{79A89F45-8536-4A37-A6A3-29F74EB9C959}">
      <dgm:prSet/>
      <dgm:spPr/>
      <dgm:t>
        <a:bodyPr/>
        <a:lstStyle/>
        <a:p>
          <a:endParaRPr lang="en-US"/>
        </a:p>
      </dgm:t>
    </dgm:pt>
    <dgm:pt modelId="{3854E3C4-A473-456E-B5F5-1500C65FF8C2}">
      <dgm:prSet/>
      <dgm:spPr/>
      <dgm:t>
        <a:bodyPr/>
        <a:lstStyle/>
        <a:p>
          <a:pPr>
            <a:defRPr cap="all"/>
          </a:pPr>
          <a:r>
            <a:rPr lang="en-GB"/>
            <a:t>Environmental modifications</a:t>
          </a:r>
          <a:endParaRPr lang="en-US"/>
        </a:p>
      </dgm:t>
    </dgm:pt>
    <dgm:pt modelId="{A5DA0B32-C241-4DC7-824C-D89021407D86}" type="parTrans" cxnId="{7295599E-44AC-4CE2-9D51-5CCE3F83588D}">
      <dgm:prSet/>
      <dgm:spPr/>
      <dgm:t>
        <a:bodyPr/>
        <a:lstStyle/>
        <a:p>
          <a:endParaRPr lang="en-US"/>
        </a:p>
      </dgm:t>
    </dgm:pt>
    <dgm:pt modelId="{3D0B1812-D6E5-4DFC-9172-D85A178DE08A}" type="sibTrans" cxnId="{7295599E-44AC-4CE2-9D51-5CCE3F83588D}">
      <dgm:prSet/>
      <dgm:spPr/>
      <dgm:t>
        <a:bodyPr/>
        <a:lstStyle/>
        <a:p>
          <a:endParaRPr lang="en-US"/>
        </a:p>
      </dgm:t>
    </dgm:pt>
    <dgm:pt modelId="{21D38B60-A456-4438-945E-16E1E5E2BAB2}">
      <dgm:prSet/>
      <dgm:spPr/>
      <dgm:t>
        <a:bodyPr/>
        <a:lstStyle/>
        <a:p>
          <a:pPr>
            <a:defRPr cap="all"/>
          </a:pPr>
          <a:r>
            <a:rPr lang="en-GB"/>
            <a:t>Maintain independence</a:t>
          </a:r>
          <a:endParaRPr lang="en-US"/>
        </a:p>
      </dgm:t>
    </dgm:pt>
    <dgm:pt modelId="{250B25D8-FDC3-4890-9A36-6F63590ED243}" type="parTrans" cxnId="{4443D997-A023-4DCB-AE1D-4C788CDF358D}">
      <dgm:prSet/>
      <dgm:spPr/>
      <dgm:t>
        <a:bodyPr/>
        <a:lstStyle/>
        <a:p>
          <a:endParaRPr lang="en-US"/>
        </a:p>
      </dgm:t>
    </dgm:pt>
    <dgm:pt modelId="{7BE86040-B180-4FA3-A825-610245E0AD36}" type="sibTrans" cxnId="{4443D997-A023-4DCB-AE1D-4C788CDF358D}">
      <dgm:prSet/>
      <dgm:spPr/>
      <dgm:t>
        <a:bodyPr/>
        <a:lstStyle/>
        <a:p>
          <a:endParaRPr lang="en-US"/>
        </a:p>
      </dgm:t>
    </dgm:pt>
    <dgm:pt modelId="{0A818496-49F1-499E-9818-05DFA8FB1BD7}">
      <dgm:prSet/>
      <dgm:spPr/>
      <dgm:t>
        <a:bodyPr/>
        <a:lstStyle/>
        <a:p>
          <a:pPr>
            <a:defRPr cap="all"/>
          </a:pPr>
          <a:r>
            <a:rPr lang="en-GB"/>
            <a:t>Meaningful activities</a:t>
          </a:r>
          <a:endParaRPr lang="en-US"/>
        </a:p>
      </dgm:t>
    </dgm:pt>
    <dgm:pt modelId="{12E603CA-3221-42D0-B4F6-497E15ECAC6A}" type="parTrans" cxnId="{E782B1F6-98C9-4A0B-ABA5-CE90E4E03B47}">
      <dgm:prSet/>
      <dgm:spPr/>
      <dgm:t>
        <a:bodyPr/>
        <a:lstStyle/>
        <a:p>
          <a:endParaRPr lang="en-US"/>
        </a:p>
      </dgm:t>
    </dgm:pt>
    <dgm:pt modelId="{FAEF9FAA-2A02-4226-800F-27D78B45CCEE}" type="sibTrans" cxnId="{E782B1F6-98C9-4A0B-ABA5-CE90E4E03B47}">
      <dgm:prSet/>
      <dgm:spPr/>
      <dgm:t>
        <a:bodyPr/>
        <a:lstStyle/>
        <a:p>
          <a:endParaRPr lang="en-US"/>
        </a:p>
      </dgm:t>
    </dgm:pt>
    <dgm:pt modelId="{6F022C9E-1A27-4174-8A5A-4740FCA55E10}" type="pres">
      <dgm:prSet presAssocID="{51533D70-51ED-4FE5-8E82-2F199D747B83}" presName="root" presStyleCnt="0">
        <dgm:presLayoutVars>
          <dgm:dir/>
          <dgm:resizeHandles val="exact"/>
        </dgm:presLayoutVars>
      </dgm:prSet>
      <dgm:spPr/>
    </dgm:pt>
    <dgm:pt modelId="{1975C313-4B64-4DD9-A29B-854E51C054DC}" type="pres">
      <dgm:prSet presAssocID="{480D9EBF-3AA0-41D3-AE27-7C74E3EACA58}" presName="compNode" presStyleCnt="0"/>
      <dgm:spPr/>
    </dgm:pt>
    <dgm:pt modelId="{A8F6DA13-89E5-4103-A78C-0846CDF2BC28}" type="pres">
      <dgm:prSet presAssocID="{480D9EBF-3AA0-41D3-AE27-7C74E3EACA58}" presName="iconBgRect" presStyleLbl="bgShp" presStyleIdx="0" presStyleCnt="8"/>
      <dgm:spPr/>
    </dgm:pt>
    <dgm:pt modelId="{7A9347FB-5BE8-4FE0-BD4C-48EFB643C815}" type="pres">
      <dgm:prSet presAssocID="{480D9EBF-3AA0-41D3-AE27-7C74E3EACA5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5B035037-BC53-4D12-BC25-B9C2CADDD6D1}" type="pres">
      <dgm:prSet presAssocID="{480D9EBF-3AA0-41D3-AE27-7C74E3EACA58}" presName="spaceRect" presStyleCnt="0"/>
      <dgm:spPr/>
    </dgm:pt>
    <dgm:pt modelId="{02E3CC54-9FD5-41F8-91E2-756E2084BAE0}" type="pres">
      <dgm:prSet presAssocID="{480D9EBF-3AA0-41D3-AE27-7C74E3EACA58}" presName="textRect" presStyleLbl="revTx" presStyleIdx="0" presStyleCnt="8">
        <dgm:presLayoutVars>
          <dgm:chMax val="1"/>
          <dgm:chPref val="1"/>
        </dgm:presLayoutVars>
      </dgm:prSet>
      <dgm:spPr/>
    </dgm:pt>
    <dgm:pt modelId="{6333937E-3620-45AB-9180-1835BD6EF774}" type="pres">
      <dgm:prSet presAssocID="{8961CBB5-9A9D-484F-94F4-2FA8DE04DFD6}" presName="sibTrans" presStyleCnt="0"/>
      <dgm:spPr/>
    </dgm:pt>
    <dgm:pt modelId="{F7E28EF7-EA67-4A7E-A2A3-CD14623E63ED}" type="pres">
      <dgm:prSet presAssocID="{49B5DA6C-948C-4276-843F-2C4666AB1DFF}" presName="compNode" presStyleCnt="0"/>
      <dgm:spPr/>
    </dgm:pt>
    <dgm:pt modelId="{67B14A79-A3BC-4CDA-9D64-78E16D229F33}" type="pres">
      <dgm:prSet presAssocID="{49B5DA6C-948C-4276-843F-2C4666AB1DFF}" presName="iconBgRect" presStyleLbl="bgShp" presStyleIdx="1" presStyleCnt="8"/>
      <dgm:spPr/>
    </dgm:pt>
    <dgm:pt modelId="{1F6686FF-E757-45C1-9CE1-35BB926DF07F}" type="pres">
      <dgm:prSet presAssocID="{49B5DA6C-948C-4276-843F-2C4666AB1DF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3D798DD6-AFFE-46A8-91D5-646E992712A5}" type="pres">
      <dgm:prSet presAssocID="{49B5DA6C-948C-4276-843F-2C4666AB1DFF}" presName="spaceRect" presStyleCnt="0"/>
      <dgm:spPr/>
    </dgm:pt>
    <dgm:pt modelId="{6E53B303-DB5B-4FF0-B5C8-109EFC170703}" type="pres">
      <dgm:prSet presAssocID="{49B5DA6C-948C-4276-843F-2C4666AB1DFF}" presName="textRect" presStyleLbl="revTx" presStyleIdx="1" presStyleCnt="8">
        <dgm:presLayoutVars>
          <dgm:chMax val="1"/>
          <dgm:chPref val="1"/>
        </dgm:presLayoutVars>
      </dgm:prSet>
      <dgm:spPr/>
    </dgm:pt>
    <dgm:pt modelId="{7D21654A-FF68-445E-9038-BC86FE866891}" type="pres">
      <dgm:prSet presAssocID="{7EB40054-C55F-495A-9B25-8466BD13A221}" presName="sibTrans" presStyleCnt="0"/>
      <dgm:spPr/>
    </dgm:pt>
    <dgm:pt modelId="{7EAB2F2F-DC3A-403B-B28C-6F6E2F7A5D9E}" type="pres">
      <dgm:prSet presAssocID="{F6702602-B2F2-45A3-832B-71CD0CAD40A7}" presName="compNode" presStyleCnt="0"/>
      <dgm:spPr/>
    </dgm:pt>
    <dgm:pt modelId="{2534F4B2-82B3-49AC-90DF-575F827EDDFF}" type="pres">
      <dgm:prSet presAssocID="{F6702602-B2F2-45A3-832B-71CD0CAD40A7}" presName="iconBgRect" presStyleLbl="bgShp" presStyleIdx="2" presStyleCnt="8"/>
      <dgm:spPr/>
    </dgm:pt>
    <dgm:pt modelId="{36CEF6BE-2BC3-4A37-8E8E-48F31A9B5EEB}" type="pres">
      <dgm:prSet presAssocID="{F6702602-B2F2-45A3-832B-71CD0CAD40A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5EDE8851-614E-40D9-BB61-D6B3D97E8677}" type="pres">
      <dgm:prSet presAssocID="{F6702602-B2F2-45A3-832B-71CD0CAD40A7}" presName="spaceRect" presStyleCnt="0"/>
      <dgm:spPr/>
    </dgm:pt>
    <dgm:pt modelId="{2203CCAC-C847-4CA1-A925-FEFB6088E7FF}" type="pres">
      <dgm:prSet presAssocID="{F6702602-B2F2-45A3-832B-71CD0CAD40A7}" presName="textRect" presStyleLbl="revTx" presStyleIdx="2" presStyleCnt="8">
        <dgm:presLayoutVars>
          <dgm:chMax val="1"/>
          <dgm:chPref val="1"/>
        </dgm:presLayoutVars>
      </dgm:prSet>
      <dgm:spPr/>
    </dgm:pt>
    <dgm:pt modelId="{EAFE2E0D-02C6-459A-A647-22B09C355874}" type="pres">
      <dgm:prSet presAssocID="{B5C954F0-29F5-47F4-AC8A-49B9DCCAF72C}" presName="sibTrans" presStyleCnt="0"/>
      <dgm:spPr/>
    </dgm:pt>
    <dgm:pt modelId="{0E193EBC-952F-4944-AFBC-14AC0A287EDE}" type="pres">
      <dgm:prSet presAssocID="{9AEF4501-21CD-4117-8598-4CFA03DBB681}" presName="compNode" presStyleCnt="0"/>
      <dgm:spPr/>
    </dgm:pt>
    <dgm:pt modelId="{75FD9912-0665-4A9E-83FA-167A59F87C56}" type="pres">
      <dgm:prSet presAssocID="{9AEF4501-21CD-4117-8598-4CFA03DBB681}" presName="iconBgRect" presStyleLbl="bgShp" presStyleIdx="3" presStyleCnt="8"/>
      <dgm:spPr/>
    </dgm:pt>
    <dgm:pt modelId="{CE1B5E32-0660-48FC-A93F-1E3EE95759A2}" type="pres">
      <dgm:prSet presAssocID="{9AEF4501-21CD-4117-8598-4CFA03DBB68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pple"/>
        </a:ext>
      </dgm:extLst>
    </dgm:pt>
    <dgm:pt modelId="{7DA83B61-09E2-40C2-8EC3-4EBB3B7E7144}" type="pres">
      <dgm:prSet presAssocID="{9AEF4501-21CD-4117-8598-4CFA03DBB681}" presName="spaceRect" presStyleCnt="0"/>
      <dgm:spPr/>
    </dgm:pt>
    <dgm:pt modelId="{997DDB5E-7963-4BCE-A347-5664A35079BE}" type="pres">
      <dgm:prSet presAssocID="{9AEF4501-21CD-4117-8598-4CFA03DBB681}" presName="textRect" presStyleLbl="revTx" presStyleIdx="3" presStyleCnt="8">
        <dgm:presLayoutVars>
          <dgm:chMax val="1"/>
          <dgm:chPref val="1"/>
        </dgm:presLayoutVars>
      </dgm:prSet>
      <dgm:spPr/>
    </dgm:pt>
    <dgm:pt modelId="{DD4D4AF5-B39D-4B0C-91FD-40A64AFC2877}" type="pres">
      <dgm:prSet presAssocID="{44AE0723-73A6-48E6-BF53-DE9943F9A770}" presName="sibTrans" presStyleCnt="0"/>
      <dgm:spPr/>
    </dgm:pt>
    <dgm:pt modelId="{5BF3CCB6-96B8-4C26-92F9-43D3F39CDCEA}" type="pres">
      <dgm:prSet presAssocID="{2A99B11F-908C-42B9-A792-7E88232A6E94}" presName="compNode" presStyleCnt="0"/>
      <dgm:spPr/>
    </dgm:pt>
    <dgm:pt modelId="{E9EF5BB2-9DA2-4242-B175-6431148915E6}" type="pres">
      <dgm:prSet presAssocID="{2A99B11F-908C-42B9-A792-7E88232A6E94}" presName="iconBgRect" presStyleLbl="bgShp" presStyleIdx="4" presStyleCnt="8"/>
      <dgm:spPr/>
    </dgm:pt>
    <dgm:pt modelId="{7C9AEE50-67DC-4A6F-89A8-0076766E64AF}" type="pres">
      <dgm:prSet presAssocID="{2A99B11F-908C-42B9-A792-7E88232A6E9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885FCF46-58BD-48D4-B2B1-83FA343E435D}" type="pres">
      <dgm:prSet presAssocID="{2A99B11F-908C-42B9-A792-7E88232A6E94}" presName="spaceRect" presStyleCnt="0"/>
      <dgm:spPr/>
    </dgm:pt>
    <dgm:pt modelId="{1004DCE4-55A2-490A-AEC4-CF6F6553F5BF}" type="pres">
      <dgm:prSet presAssocID="{2A99B11F-908C-42B9-A792-7E88232A6E94}" presName="textRect" presStyleLbl="revTx" presStyleIdx="4" presStyleCnt="8">
        <dgm:presLayoutVars>
          <dgm:chMax val="1"/>
          <dgm:chPref val="1"/>
        </dgm:presLayoutVars>
      </dgm:prSet>
      <dgm:spPr/>
    </dgm:pt>
    <dgm:pt modelId="{D4F14E5D-2FDB-4221-B4A1-6906E17A513B}" type="pres">
      <dgm:prSet presAssocID="{E3719B2B-C44F-4599-93A8-AC02CB2E5754}" presName="sibTrans" presStyleCnt="0"/>
      <dgm:spPr/>
    </dgm:pt>
    <dgm:pt modelId="{63348005-CE6C-4010-87CA-DE4BB22063A0}" type="pres">
      <dgm:prSet presAssocID="{3854E3C4-A473-456E-B5F5-1500C65FF8C2}" presName="compNode" presStyleCnt="0"/>
      <dgm:spPr/>
    </dgm:pt>
    <dgm:pt modelId="{0457FB05-FBA1-44F1-96A1-670A4C9529A0}" type="pres">
      <dgm:prSet presAssocID="{3854E3C4-A473-456E-B5F5-1500C65FF8C2}" presName="iconBgRect" presStyleLbl="bgShp" presStyleIdx="5" presStyleCnt="8"/>
      <dgm:spPr/>
    </dgm:pt>
    <dgm:pt modelId="{8D85E1AB-C379-4531-A6FD-0085E3FD647B}" type="pres">
      <dgm:prSet presAssocID="{3854E3C4-A473-456E-B5F5-1500C65FF8C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ciduous tree"/>
        </a:ext>
      </dgm:extLst>
    </dgm:pt>
    <dgm:pt modelId="{62060B54-0A1D-48D0-878C-C1B833563080}" type="pres">
      <dgm:prSet presAssocID="{3854E3C4-A473-456E-B5F5-1500C65FF8C2}" presName="spaceRect" presStyleCnt="0"/>
      <dgm:spPr/>
    </dgm:pt>
    <dgm:pt modelId="{EB58D872-B56B-4480-B632-BB7E5E229D8D}" type="pres">
      <dgm:prSet presAssocID="{3854E3C4-A473-456E-B5F5-1500C65FF8C2}" presName="textRect" presStyleLbl="revTx" presStyleIdx="5" presStyleCnt="8">
        <dgm:presLayoutVars>
          <dgm:chMax val="1"/>
          <dgm:chPref val="1"/>
        </dgm:presLayoutVars>
      </dgm:prSet>
      <dgm:spPr/>
    </dgm:pt>
    <dgm:pt modelId="{F4C037AC-8660-43B1-97CE-AE830CCCB0EA}" type="pres">
      <dgm:prSet presAssocID="{3D0B1812-D6E5-4DFC-9172-D85A178DE08A}" presName="sibTrans" presStyleCnt="0"/>
      <dgm:spPr/>
    </dgm:pt>
    <dgm:pt modelId="{33719152-27CA-4CB3-B170-0305BCB58A07}" type="pres">
      <dgm:prSet presAssocID="{21D38B60-A456-4438-945E-16E1E5E2BAB2}" presName="compNode" presStyleCnt="0"/>
      <dgm:spPr/>
    </dgm:pt>
    <dgm:pt modelId="{0ED30DB9-BBFC-4ED1-ABE1-51ECB7EEB8B3}" type="pres">
      <dgm:prSet presAssocID="{21D38B60-A456-4438-945E-16E1E5E2BAB2}" presName="iconBgRect" presStyleLbl="bgShp" presStyleIdx="6" presStyleCnt="8"/>
      <dgm:spPr/>
    </dgm:pt>
    <dgm:pt modelId="{3BF77F21-8A68-4D84-9EB9-F20D7EE411B8}" type="pres">
      <dgm:prSet presAssocID="{21D38B60-A456-4438-945E-16E1E5E2BAB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ick"/>
        </a:ext>
      </dgm:extLst>
    </dgm:pt>
    <dgm:pt modelId="{A9D87E02-E5C0-4A07-8221-B4FC083DB54F}" type="pres">
      <dgm:prSet presAssocID="{21D38B60-A456-4438-945E-16E1E5E2BAB2}" presName="spaceRect" presStyleCnt="0"/>
      <dgm:spPr/>
    </dgm:pt>
    <dgm:pt modelId="{F4C3B30C-30CE-4311-AB8B-09CECAA4C9BB}" type="pres">
      <dgm:prSet presAssocID="{21D38B60-A456-4438-945E-16E1E5E2BAB2}" presName="textRect" presStyleLbl="revTx" presStyleIdx="6" presStyleCnt="8">
        <dgm:presLayoutVars>
          <dgm:chMax val="1"/>
          <dgm:chPref val="1"/>
        </dgm:presLayoutVars>
      </dgm:prSet>
      <dgm:spPr/>
    </dgm:pt>
    <dgm:pt modelId="{C0A64D80-8148-4886-97C7-0BA83051CACD}" type="pres">
      <dgm:prSet presAssocID="{7BE86040-B180-4FA3-A825-610245E0AD36}" presName="sibTrans" presStyleCnt="0"/>
      <dgm:spPr/>
    </dgm:pt>
    <dgm:pt modelId="{78E2402A-BCD5-4697-8D6F-DF1FEF7BF44D}" type="pres">
      <dgm:prSet presAssocID="{0A818496-49F1-499E-9818-05DFA8FB1BD7}" presName="compNode" presStyleCnt="0"/>
      <dgm:spPr/>
    </dgm:pt>
    <dgm:pt modelId="{594A21F5-66B7-498C-8597-974C060EF0A5}" type="pres">
      <dgm:prSet presAssocID="{0A818496-49F1-499E-9818-05DFA8FB1BD7}" presName="iconBgRect" presStyleLbl="bgShp" presStyleIdx="7" presStyleCnt="8"/>
      <dgm:spPr/>
    </dgm:pt>
    <dgm:pt modelId="{6D9DF54A-11EA-423C-90C3-E6A31FB55796}" type="pres">
      <dgm:prSet presAssocID="{0A818496-49F1-499E-9818-05DFA8FB1BD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ance"/>
        </a:ext>
      </dgm:extLst>
    </dgm:pt>
    <dgm:pt modelId="{A0F6B365-C465-4708-ADE2-02FDBBEF48D2}" type="pres">
      <dgm:prSet presAssocID="{0A818496-49F1-499E-9818-05DFA8FB1BD7}" presName="spaceRect" presStyleCnt="0"/>
      <dgm:spPr/>
    </dgm:pt>
    <dgm:pt modelId="{F3B32C92-386D-4B68-B3B9-E57B4EF3B2AC}" type="pres">
      <dgm:prSet presAssocID="{0A818496-49F1-499E-9818-05DFA8FB1BD7}" presName="textRect" presStyleLbl="revTx" presStyleIdx="7" presStyleCnt="8">
        <dgm:presLayoutVars>
          <dgm:chMax val="1"/>
          <dgm:chPref val="1"/>
        </dgm:presLayoutVars>
      </dgm:prSet>
      <dgm:spPr/>
    </dgm:pt>
  </dgm:ptLst>
  <dgm:cxnLst>
    <dgm:cxn modelId="{4A945C08-9ED0-4495-A28E-07FB4F74A8B7}" type="presOf" srcId="{F6702602-B2F2-45A3-832B-71CD0CAD40A7}" destId="{2203CCAC-C847-4CA1-A925-FEFB6088E7FF}" srcOrd="0" destOrd="0" presId="urn:microsoft.com/office/officeart/2018/5/layout/IconCircleLabelList"/>
    <dgm:cxn modelId="{AEB7EC2A-91A0-4E7E-9563-9B2EF2F391D8}" type="presOf" srcId="{2A99B11F-908C-42B9-A792-7E88232A6E94}" destId="{1004DCE4-55A2-490A-AEC4-CF6F6553F5BF}" srcOrd="0" destOrd="0" presId="urn:microsoft.com/office/officeart/2018/5/layout/IconCircleLabelList"/>
    <dgm:cxn modelId="{6C376F2F-AAE0-4463-BAC2-CE00C709B1C2}" type="presOf" srcId="{51533D70-51ED-4FE5-8E82-2F199D747B83}" destId="{6F022C9E-1A27-4174-8A5A-4740FCA55E10}" srcOrd="0" destOrd="0" presId="urn:microsoft.com/office/officeart/2018/5/layout/IconCircleLabelList"/>
    <dgm:cxn modelId="{FB949E36-2AF0-461D-BBC9-20ABFD16602A}" srcId="{51533D70-51ED-4FE5-8E82-2F199D747B83}" destId="{F6702602-B2F2-45A3-832B-71CD0CAD40A7}" srcOrd="2" destOrd="0" parTransId="{18D7C9AB-F627-4740-9421-C993D87093A2}" sibTransId="{B5C954F0-29F5-47F4-AC8A-49B9DCCAF72C}"/>
    <dgm:cxn modelId="{CEDAD63D-CDBA-4EC3-99E3-8E2CF83A610F}" type="presOf" srcId="{9AEF4501-21CD-4117-8598-4CFA03DBB681}" destId="{997DDB5E-7963-4BCE-A347-5664A35079BE}" srcOrd="0" destOrd="0" presId="urn:microsoft.com/office/officeart/2018/5/layout/IconCircleLabelList"/>
    <dgm:cxn modelId="{79A89F45-8536-4A37-A6A3-29F74EB9C959}" srcId="{51533D70-51ED-4FE5-8E82-2F199D747B83}" destId="{2A99B11F-908C-42B9-A792-7E88232A6E94}" srcOrd="4" destOrd="0" parTransId="{D166F58B-4C94-4261-9A08-0A6D7E473CC9}" sibTransId="{E3719B2B-C44F-4599-93A8-AC02CB2E5754}"/>
    <dgm:cxn modelId="{4443D997-A023-4DCB-AE1D-4C788CDF358D}" srcId="{51533D70-51ED-4FE5-8E82-2F199D747B83}" destId="{21D38B60-A456-4438-945E-16E1E5E2BAB2}" srcOrd="6" destOrd="0" parTransId="{250B25D8-FDC3-4890-9A36-6F63590ED243}" sibTransId="{7BE86040-B180-4FA3-A825-610245E0AD36}"/>
    <dgm:cxn modelId="{7295599E-44AC-4CE2-9D51-5CCE3F83588D}" srcId="{51533D70-51ED-4FE5-8E82-2F199D747B83}" destId="{3854E3C4-A473-456E-B5F5-1500C65FF8C2}" srcOrd="5" destOrd="0" parTransId="{A5DA0B32-C241-4DC7-824C-D89021407D86}" sibTransId="{3D0B1812-D6E5-4DFC-9172-D85A178DE08A}"/>
    <dgm:cxn modelId="{FECCACB3-49E5-462F-8855-4F4B0F6580CD}" srcId="{51533D70-51ED-4FE5-8E82-2F199D747B83}" destId="{49B5DA6C-948C-4276-843F-2C4666AB1DFF}" srcOrd="1" destOrd="0" parTransId="{C24FE9EA-CB7F-401D-ADB7-951F432593AF}" sibTransId="{7EB40054-C55F-495A-9B25-8466BD13A221}"/>
    <dgm:cxn modelId="{03EAA2B8-3703-4AD0-A37C-30FDF6701D4E}" type="presOf" srcId="{3854E3C4-A473-456E-B5F5-1500C65FF8C2}" destId="{EB58D872-B56B-4480-B632-BB7E5E229D8D}" srcOrd="0" destOrd="0" presId="urn:microsoft.com/office/officeart/2018/5/layout/IconCircleLabelList"/>
    <dgm:cxn modelId="{A0CB79C3-E252-4210-9116-61AD95DD24F0}" type="presOf" srcId="{480D9EBF-3AA0-41D3-AE27-7C74E3EACA58}" destId="{02E3CC54-9FD5-41F8-91E2-756E2084BAE0}" srcOrd="0" destOrd="0" presId="urn:microsoft.com/office/officeart/2018/5/layout/IconCircleLabelList"/>
    <dgm:cxn modelId="{72BDFADB-6B53-40E5-A059-5846A598E907}" srcId="{51533D70-51ED-4FE5-8E82-2F199D747B83}" destId="{480D9EBF-3AA0-41D3-AE27-7C74E3EACA58}" srcOrd="0" destOrd="0" parTransId="{8D490CB7-1DF5-4839-BB3A-EC7FE094888C}" sibTransId="{8961CBB5-9A9D-484F-94F4-2FA8DE04DFD6}"/>
    <dgm:cxn modelId="{E5EBF8E3-5859-4D02-9778-11FF9AE6E754}" type="presOf" srcId="{21D38B60-A456-4438-945E-16E1E5E2BAB2}" destId="{F4C3B30C-30CE-4311-AB8B-09CECAA4C9BB}" srcOrd="0" destOrd="0" presId="urn:microsoft.com/office/officeart/2018/5/layout/IconCircleLabelList"/>
    <dgm:cxn modelId="{CEA534EB-BE43-4A82-BB9A-2BC6A583D834}" srcId="{51533D70-51ED-4FE5-8E82-2F199D747B83}" destId="{9AEF4501-21CD-4117-8598-4CFA03DBB681}" srcOrd="3" destOrd="0" parTransId="{74253EFC-EFA8-4352-8308-809641552077}" sibTransId="{44AE0723-73A6-48E6-BF53-DE9943F9A770}"/>
    <dgm:cxn modelId="{E782B1F6-98C9-4A0B-ABA5-CE90E4E03B47}" srcId="{51533D70-51ED-4FE5-8E82-2F199D747B83}" destId="{0A818496-49F1-499E-9818-05DFA8FB1BD7}" srcOrd="7" destOrd="0" parTransId="{12E603CA-3221-42D0-B4F6-497E15ECAC6A}" sibTransId="{FAEF9FAA-2A02-4226-800F-27D78B45CCEE}"/>
    <dgm:cxn modelId="{E16D19F8-2D01-46EF-9EB9-FFA6BF5D128E}" type="presOf" srcId="{49B5DA6C-948C-4276-843F-2C4666AB1DFF}" destId="{6E53B303-DB5B-4FF0-B5C8-109EFC170703}" srcOrd="0" destOrd="0" presId="urn:microsoft.com/office/officeart/2018/5/layout/IconCircleLabelList"/>
    <dgm:cxn modelId="{BFFB38FF-6504-4E11-9296-CA27CF8FE3F8}" type="presOf" srcId="{0A818496-49F1-499E-9818-05DFA8FB1BD7}" destId="{F3B32C92-386D-4B68-B3B9-E57B4EF3B2AC}" srcOrd="0" destOrd="0" presId="urn:microsoft.com/office/officeart/2018/5/layout/IconCircleLabelList"/>
    <dgm:cxn modelId="{C12BE10C-EAE8-4819-B8E8-6452C8547A4C}" type="presParOf" srcId="{6F022C9E-1A27-4174-8A5A-4740FCA55E10}" destId="{1975C313-4B64-4DD9-A29B-854E51C054DC}" srcOrd="0" destOrd="0" presId="urn:microsoft.com/office/officeart/2018/5/layout/IconCircleLabelList"/>
    <dgm:cxn modelId="{CEACB570-1B50-4B7B-ACB4-1306EBA79777}" type="presParOf" srcId="{1975C313-4B64-4DD9-A29B-854E51C054DC}" destId="{A8F6DA13-89E5-4103-A78C-0846CDF2BC28}" srcOrd="0" destOrd="0" presId="urn:microsoft.com/office/officeart/2018/5/layout/IconCircleLabelList"/>
    <dgm:cxn modelId="{8FAF5C87-D575-4AF7-8BDE-F1AEDB4138C9}" type="presParOf" srcId="{1975C313-4B64-4DD9-A29B-854E51C054DC}" destId="{7A9347FB-5BE8-4FE0-BD4C-48EFB643C815}" srcOrd="1" destOrd="0" presId="urn:microsoft.com/office/officeart/2018/5/layout/IconCircleLabelList"/>
    <dgm:cxn modelId="{ED82CB35-84DE-4E2B-AD76-7C444CCD46CC}" type="presParOf" srcId="{1975C313-4B64-4DD9-A29B-854E51C054DC}" destId="{5B035037-BC53-4D12-BC25-B9C2CADDD6D1}" srcOrd="2" destOrd="0" presId="urn:microsoft.com/office/officeart/2018/5/layout/IconCircleLabelList"/>
    <dgm:cxn modelId="{B70EDF02-4364-412B-8100-14486F0007C3}" type="presParOf" srcId="{1975C313-4B64-4DD9-A29B-854E51C054DC}" destId="{02E3CC54-9FD5-41F8-91E2-756E2084BAE0}" srcOrd="3" destOrd="0" presId="urn:microsoft.com/office/officeart/2018/5/layout/IconCircleLabelList"/>
    <dgm:cxn modelId="{A47CD0B4-9E4C-411F-A215-3B6D1685B289}" type="presParOf" srcId="{6F022C9E-1A27-4174-8A5A-4740FCA55E10}" destId="{6333937E-3620-45AB-9180-1835BD6EF774}" srcOrd="1" destOrd="0" presId="urn:microsoft.com/office/officeart/2018/5/layout/IconCircleLabelList"/>
    <dgm:cxn modelId="{8F15CECC-6380-43F5-8E94-470B108F1A8A}" type="presParOf" srcId="{6F022C9E-1A27-4174-8A5A-4740FCA55E10}" destId="{F7E28EF7-EA67-4A7E-A2A3-CD14623E63ED}" srcOrd="2" destOrd="0" presId="urn:microsoft.com/office/officeart/2018/5/layout/IconCircleLabelList"/>
    <dgm:cxn modelId="{00ABB6C8-D04B-4EF6-BAAE-368952B7D737}" type="presParOf" srcId="{F7E28EF7-EA67-4A7E-A2A3-CD14623E63ED}" destId="{67B14A79-A3BC-4CDA-9D64-78E16D229F33}" srcOrd="0" destOrd="0" presId="urn:microsoft.com/office/officeart/2018/5/layout/IconCircleLabelList"/>
    <dgm:cxn modelId="{A53EBFB8-C7AD-469F-8915-5DDA25FD788C}" type="presParOf" srcId="{F7E28EF7-EA67-4A7E-A2A3-CD14623E63ED}" destId="{1F6686FF-E757-45C1-9CE1-35BB926DF07F}" srcOrd="1" destOrd="0" presId="urn:microsoft.com/office/officeart/2018/5/layout/IconCircleLabelList"/>
    <dgm:cxn modelId="{988603D0-724F-4A68-86A9-C65E73DD0273}" type="presParOf" srcId="{F7E28EF7-EA67-4A7E-A2A3-CD14623E63ED}" destId="{3D798DD6-AFFE-46A8-91D5-646E992712A5}" srcOrd="2" destOrd="0" presId="urn:microsoft.com/office/officeart/2018/5/layout/IconCircleLabelList"/>
    <dgm:cxn modelId="{9F898E12-F4E0-42FB-BDE4-18ABCB0007F3}" type="presParOf" srcId="{F7E28EF7-EA67-4A7E-A2A3-CD14623E63ED}" destId="{6E53B303-DB5B-4FF0-B5C8-109EFC170703}" srcOrd="3" destOrd="0" presId="urn:microsoft.com/office/officeart/2018/5/layout/IconCircleLabelList"/>
    <dgm:cxn modelId="{90FACC42-7895-4CDC-9BE7-BD149E3A8A3E}" type="presParOf" srcId="{6F022C9E-1A27-4174-8A5A-4740FCA55E10}" destId="{7D21654A-FF68-445E-9038-BC86FE866891}" srcOrd="3" destOrd="0" presId="urn:microsoft.com/office/officeart/2018/5/layout/IconCircleLabelList"/>
    <dgm:cxn modelId="{41D82A2A-F159-4E66-8DFA-8D79A6F3B648}" type="presParOf" srcId="{6F022C9E-1A27-4174-8A5A-4740FCA55E10}" destId="{7EAB2F2F-DC3A-403B-B28C-6F6E2F7A5D9E}" srcOrd="4" destOrd="0" presId="urn:microsoft.com/office/officeart/2018/5/layout/IconCircleLabelList"/>
    <dgm:cxn modelId="{8B334C37-87E5-4F83-8BFF-6062D0D8DD64}" type="presParOf" srcId="{7EAB2F2F-DC3A-403B-B28C-6F6E2F7A5D9E}" destId="{2534F4B2-82B3-49AC-90DF-575F827EDDFF}" srcOrd="0" destOrd="0" presId="urn:microsoft.com/office/officeart/2018/5/layout/IconCircleLabelList"/>
    <dgm:cxn modelId="{64FC91E5-D9EB-479E-BEF3-F41EDF5956D7}" type="presParOf" srcId="{7EAB2F2F-DC3A-403B-B28C-6F6E2F7A5D9E}" destId="{36CEF6BE-2BC3-4A37-8E8E-48F31A9B5EEB}" srcOrd="1" destOrd="0" presId="urn:microsoft.com/office/officeart/2018/5/layout/IconCircleLabelList"/>
    <dgm:cxn modelId="{49A5C62A-A148-4224-9737-DEFC842A0030}" type="presParOf" srcId="{7EAB2F2F-DC3A-403B-B28C-6F6E2F7A5D9E}" destId="{5EDE8851-614E-40D9-BB61-D6B3D97E8677}" srcOrd="2" destOrd="0" presId="urn:microsoft.com/office/officeart/2018/5/layout/IconCircleLabelList"/>
    <dgm:cxn modelId="{92969F55-C020-46F9-9038-936F94E3E4E8}" type="presParOf" srcId="{7EAB2F2F-DC3A-403B-B28C-6F6E2F7A5D9E}" destId="{2203CCAC-C847-4CA1-A925-FEFB6088E7FF}" srcOrd="3" destOrd="0" presId="urn:microsoft.com/office/officeart/2018/5/layout/IconCircleLabelList"/>
    <dgm:cxn modelId="{40143D6A-C452-4535-8C66-C918EA067383}" type="presParOf" srcId="{6F022C9E-1A27-4174-8A5A-4740FCA55E10}" destId="{EAFE2E0D-02C6-459A-A647-22B09C355874}" srcOrd="5" destOrd="0" presId="urn:microsoft.com/office/officeart/2018/5/layout/IconCircleLabelList"/>
    <dgm:cxn modelId="{842F3955-AF79-4866-AD86-62D536BB4F6D}" type="presParOf" srcId="{6F022C9E-1A27-4174-8A5A-4740FCA55E10}" destId="{0E193EBC-952F-4944-AFBC-14AC0A287EDE}" srcOrd="6" destOrd="0" presId="urn:microsoft.com/office/officeart/2018/5/layout/IconCircleLabelList"/>
    <dgm:cxn modelId="{D8303F1C-3219-4B62-ACA2-6F92165744A7}" type="presParOf" srcId="{0E193EBC-952F-4944-AFBC-14AC0A287EDE}" destId="{75FD9912-0665-4A9E-83FA-167A59F87C56}" srcOrd="0" destOrd="0" presId="urn:microsoft.com/office/officeart/2018/5/layout/IconCircleLabelList"/>
    <dgm:cxn modelId="{0574AFF7-B54C-422F-A071-DA3371BA6EF4}" type="presParOf" srcId="{0E193EBC-952F-4944-AFBC-14AC0A287EDE}" destId="{CE1B5E32-0660-48FC-A93F-1E3EE95759A2}" srcOrd="1" destOrd="0" presId="urn:microsoft.com/office/officeart/2018/5/layout/IconCircleLabelList"/>
    <dgm:cxn modelId="{5C47743F-D309-4E1B-9AE0-FF62818B9AA2}" type="presParOf" srcId="{0E193EBC-952F-4944-AFBC-14AC0A287EDE}" destId="{7DA83B61-09E2-40C2-8EC3-4EBB3B7E7144}" srcOrd="2" destOrd="0" presId="urn:microsoft.com/office/officeart/2018/5/layout/IconCircleLabelList"/>
    <dgm:cxn modelId="{E9E7E0C4-78F3-4B22-97C3-D60B4FADE623}" type="presParOf" srcId="{0E193EBC-952F-4944-AFBC-14AC0A287EDE}" destId="{997DDB5E-7963-4BCE-A347-5664A35079BE}" srcOrd="3" destOrd="0" presId="urn:microsoft.com/office/officeart/2018/5/layout/IconCircleLabelList"/>
    <dgm:cxn modelId="{C230FD65-721D-4020-BE9D-728263DF234D}" type="presParOf" srcId="{6F022C9E-1A27-4174-8A5A-4740FCA55E10}" destId="{DD4D4AF5-B39D-4B0C-91FD-40A64AFC2877}" srcOrd="7" destOrd="0" presId="urn:microsoft.com/office/officeart/2018/5/layout/IconCircleLabelList"/>
    <dgm:cxn modelId="{1A15447F-3AFB-4D4F-8F88-3D020FD1A957}" type="presParOf" srcId="{6F022C9E-1A27-4174-8A5A-4740FCA55E10}" destId="{5BF3CCB6-96B8-4C26-92F9-43D3F39CDCEA}" srcOrd="8" destOrd="0" presId="urn:microsoft.com/office/officeart/2018/5/layout/IconCircleLabelList"/>
    <dgm:cxn modelId="{9893D428-96D3-4B68-9277-DE4943943ADD}" type="presParOf" srcId="{5BF3CCB6-96B8-4C26-92F9-43D3F39CDCEA}" destId="{E9EF5BB2-9DA2-4242-B175-6431148915E6}" srcOrd="0" destOrd="0" presId="urn:microsoft.com/office/officeart/2018/5/layout/IconCircleLabelList"/>
    <dgm:cxn modelId="{F9345036-599A-436E-91E0-000FD80E7A99}" type="presParOf" srcId="{5BF3CCB6-96B8-4C26-92F9-43D3F39CDCEA}" destId="{7C9AEE50-67DC-4A6F-89A8-0076766E64AF}" srcOrd="1" destOrd="0" presId="urn:microsoft.com/office/officeart/2018/5/layout/IconCircleLabelList"/>
    <dgm:cxn modelId="{998D4211-6942-4123-987E-C78D817D8AD3}" type="presParOf" srcId="{5BF3CCB6-96B8-4C26-92F9-43D3F39CDCEA}" destId="{885FCF46-58BD-48D4-B2B1-83FA343E435D}" srcOrd="2" destOrd="0" presId="urn:microsoft.com/office/officeart/2018/5/layout/IconCircleLabelList"/>
    <dgm:cxn modelId="{0DF961ED-F454-47BF-8375-0BA2DB56C7AA}" type="presParOf" srcId="{5BF3CCB6-96B8-4C26-92F9-43D3F39CDCEA}" destId="{1004DCE4-55A2-490A-AEC4-CF6F6553F5BF}" srcOrd="3" destOrd="0" presId="urn:microsoft.com/office/officeart/2018/5/layout/IconCircleLabelList"/>
    <dgm:cxn modelId="{CF37E37E-5A47-4A5E-8375-B3BF33FF930A}" type="presParOf" srcId="{6F022C9E-1A27-4174-8A5A-4740FCA55E10}" destId="{D4F14E5D-2FDB-4221-B4A1-6906E17A513B}" srcOrd="9" destOrd="0" presId="urn:microsoft.com/office/officeart/2018/5/layout/IconCircleLabelList"/>
    <dgm:cxn modelId="{FB15AF46-9E8E-475A-8596-FCABE2A23784}" type="presParOf" srcId="{6F022C9E-1A27-4174-8A5A-4740FCA55E10}" destId="{63348005-CE6C-4010-87CA-DE4BB22063A0}" srcOrd="10" destOrd="0" presId="urn:microsoft.com/office/officeart/2018/5/layout/IconCircleLabelList"/>
    <dgm:cxn modelId="{3E2E198D-AA76-4D7E-9645-B67BB80C9EF8}" type="presParOf" srcId="{63348005-CE6C-4010-87CA-DE4BB22063A0}" destId="{0457FB05-FBA1-44F1-96A1-670A4C9529A0}" srcOrd="0" destOrd="0" presId="urn:microsoft.com/office/officeart/2018/5/layout/IconCircleLabelList"/>
    <dgm:cxn modelId="{B3EFAAA1-8939-4EAE-B53A-E7223B450514}" type="presParOf" srcId="{63348005-CE6C-4010-87CA-DE4BB22063A0}" destId="{8D85E1AB-C379-4531-A6FD-0085E3FD647B}" srcOrd="1" destOrd="0" presId="urn:microsoft.com/office/officeart/2018/5/layout/IconCircleLabelList"/>
    <dgm:cxn modelId="{7D8E29A8-CED1-4ADC-BB70-416A98BDD1F8}" type="presParOf" srcId="{63348005-CE6C-4010-87CA-DE4BB22063A0}" destId="{62060B54-0A1D-48D0-878C-C1B833563080}" srcOrd="2" destOrd="0" presId="urn:microsoft.com/office/officeart/2018/5/layout/IconCircleLabelList"/>
    <dgm:cxn modelId="{083174ED-DAD3-4F96-BEBD-39258BCB5DE0}" type="presParOf" srcId="{63348005-CE6C-4010-87CA-DE4BB22063A0}" destId="{EB58D872-B56B-4480-B632-BB7E5E229D8D}" srcOrd="3" destOrd="0" presId="urn:microsoft.com/office/officeart/2018/5/layout/IconCircleLabelList"/>
    <dgm:cxn modelId="{77D28041-3EF2-4A85-BB5E-8762CE34D887}" type="presParOf" srcId="{6F022C9E-1A27-4174-8A5A-4740FCA55E10}" destId="{F4C037AC-8660-43B1-97CE-AE830CCCB0EA}" srcOrd="11" destOrd="0" presId="urn:microsoft.com/office/officeart/2018/5/layout/IconCircleLabelList"/>
    <dgm:cxn modelId="{281256D1-1464-4CFF-BC2D-79A6628934F3}" type="presParOf" srcId="{6F022C9E-1A27-4174-8A5A-4740FCA55E10}" destId="{33719152-27CA-4CB3-B170-0305BCB58A07}" srcOrd="12" destOrd="0" presId="urn:microsoft.com/office/officeart/2018/5/layout/IconCircleLabelList"/>
    <dgm:cxn modelId="{AEC0BFE1-F0FA-45E4-AD14-A82707EE0CFB}" type="presParOf" srcId="{33719152-27CA-4CB3-B170-0305BCB58A07}" destId="{0ED30DB9-BBFC-4ED1-ABE1-51ECB7EEB8B3}" srcOrd="0" destOrd="0" presId="urn:microsoft.com/office/officeart/2018/5/layout/IconCircleLabelList"/>
    <dgm:cxn modelId="{FE004CD2-8ED9-4497-95D8-75A78ED74D4F}" type="presParOf" srcId="{33719152-27CA-4CB3-B170-0305BCB58A07}" destId="{3BF77F21-8A68-4D84-9EB9-F20D7EE411B8}" srcOrd="1" destOrd="0" presId="urn:microsoft.com/office/officeart/2018/5/layout/IconCircleLabelList"/>
    <dgm:cxn modelId="{D462B09E-3033-4A78-BE4D-9FAA25F083B0}" type="presParOf" srcId="{33719152-27CA-4CB3-B170-0305BCB58A07}" destId="{A9D87E02-E5C0-4A07-8221-B4FC083DB54F}" srcOrd="2" destOrd="0" presId="urn:microsoft.com/office/officeart/2018/5/layout/IconCircleLabelList"/>
    <dgm:cxn modelId="{93B79E7A-F746-4665-B923-17C94EFBCF38}" type="presParOf" srcId="{33719152-27CA-4CB3-B170-0305BCB58A07}" destId="{F4C3B30C-30CE-4311-AB8B-09CECAA4C9BB}" srcOrd="3" destOrd="0" presId="urn:microsoft.com/office/officeart/2018/5/layout/IconCircleLabelList"/>
    <dgm:cxn modelId="{30AA52CC-5E7B-4C14-85BC-703E1EC87FD9}" type="presParOf" srcId="{6F022C9E-1A27-4174-8A5A-4740FCA55E10}" destId="{C0A64D80-8148-4886-97C7-0BA83051CACD}" srcOrd="13" destOrd="0" presId="urn:microsoft.com/office/officeart/2018/5/layout/IconCircleLabelList"/>
    <dgm:cxn modelId="{EC217CF5-10DD-4694-8B9E-41EEA5D779A1}" type="presParOf" srcId="{6F022C9E-1A27-4174-8A5A-4740FCA55E10}" destId="{78E2402A-BCD5-4697-8D6F-DF1FEF7BF44D}" srcOrd="14" destOrd="0" presId="urn:microsoft.com/office/officeart/2018/5/layout/IconCircleLabelList"/>
    <dgm:cxn modelId="{C2AFC4E3-7B70-46DA-B651-888E9A915819}" type="presParOf" srcId="{78E2402A-BCD5-4697-8D6F-DF1FEF7BF44D}" destId="{594A21F5-66B7-498C-8597-974C060EF0A5}" srcOrd="0" destOrd="0" presId="urn:microsoft.com/office/officeart/2018/5/layout/IconCircleLabelList"/>
    <dgm:cxn modelId="{856E5D80-A7D6-4470-A898-6C88BE03B190}" type="presParOf" srcId="{78E2402A-BCD5-4697-8D6F-DF1FEF7BF44D}" destId="{6D9DF54A-11EA-423C-90C3-E6A31FB55796}" srcOrd="1" destOrd="0" presId="urn:microsoft.com/office/officeart/2018/5/layout/IconCircleLabelList"/>
    <dgm:cxn modelId="{25395E67-DAD1-4E38-A63E-271D09A44CA5}" type="presParOf" srcId="{78E2402A-BCD5-4697-8D6F-DF1FEF7BF44D}" destId="{A0F6B365-C465-4708-ADE2-02FDBBEF48D2}" srcOrd="2" destOrd="0" presId="urn:microsoft.com/office/officeart/2018/5/layout/IconCircleLabelList"/>
    <dgm:cxn modelId="{B1D1AF4A-2970-4998-ACEF-3EA0566722F4}" type="presParOf" srcId="{78E2402A-BCD5-4697-8D6F-DF1FEF7BF44D}" destId="{F3B32C92-386D-4B68-B3B9-E57B4EF3B2A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46643E-5B9D-4CE0-A0DD-0860BEA76E32}"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GB"/>
        </a:p>
      </dgm:t>
    </dgm:pt>
    <dgm:pt modelId="{1FAAA5B2-010D-454E-8F22-1A66C96BFE6C}">
      <dgm:prSet phldrT="[Text]" phldr="0"/>
      <dgm:spPr/>
      <dgm:t>
        <a:bodyPr/>
        <a:lstStyle/>
        <a:p>
          <a:pPr rtl="0"/>
          <a:r>
            <a:rPr lang="en-GB">
              <a:latin typeface="Arial" panose="020B0604020202020204" pitchFamily="34" charset="0"/>
              <a:cs typeface="Arial" panose="020B0604020202020204" pitchFamily="34" charset="0"/>
            </a:rPr>
            <a:t>Verbal or physical aggression</a:t>
          </a:r>
        </a:p>
      </dgm:t>
    </dgm:pt>
    <dgm:pt modelId="{C607FF38-2E3A-4996-B3AE-7715F842BFD1}" type="parTrans" cxnId="{757D6949-BC1E-4550-9CCF-5218473970EA}">
      <dgm:prSet/>
      <dgm:spPr/>
      <dgm:t>
        <a:bodyPr/>
        <a:lstStyle/>
        <a:p>
          <a:endParaRPr lang="en-GB"/>
        </a:p>
      </dgm:t>
    </dgm:pt>
    <dgm:pt modelId="{43560435-E6D0-4E60-8B36-4759852162C3}" type="sibTrans" cxnId="{757D6949-BC1E-4550-9CCF-5218473970EA}">
      <dgm:prSet/>
      <dgm:spPr/>
      <dgm:t>
        <a:bodyPr/>
        <a:lstStyle/>
        <a:p>
          <a:endParaRPr lang="en-GB"/>
        </a:p>
      </dgm:t>
    </dgm:pt>
    <dgm:pt modelId="{8BB60F22-2263-4E01-9CB7-003B7B7D1DD5}">
      <dgm:prSet phldrT="[Text]" phldr="0"/>
      <dgm:spPr/>
      <dgm:t>
        <a:bodyPr/>
        <a:lstStyle/>
        <a:p>
          <a:r>
            <a:rPr lang="en-GB">
              <a:latin typeface="Arial" panose="020B0604020202020204" pitchFamily="34" charset="0"/>
              <a:cs typeface="Arial" panose="020B0604020202020204" pitchFamily="34" charset="0"/>
            </a:rPr>
            <a:t>Pacing</a:t>
          </a:r>
        </a:p>
      </dgm:t>
    </dgm:pt>
    <dgm:pt modelId="{CEF2CD45-3F3D-4F95-BB1B-7FA1E1BC46A7}" type="parTrans" cxnId="{91CF5615-AE0B-4DCC-BD3D-D23EDDBA7621}">
      <dgm:prSet/>
      <dgm:spPr/>
      <dgm:t>
        <a:bodyPr/>
        <a:lstStyle/>
        <a:p>
          <a:endParaRPr lang="en-GB"/>
        </a:p>
      </dgm:t>
    </dgm:pt>
    <dgm:pt modelId="{C84C1BF5-7669-4078-B602-33E9BDA30380}" type="sibTrans" cxnId="{91CF5615-AE0B-4DCC-BD3D-D23EDDBA7621}">
      <dgm:prSet/>
      <dgm:spPr/>
      <dgm:t>
        <a:bodyPr/>
        <a:lstStyle/>
        <a:p>
          <a:endParaRPr lang="en-GB"/>
        </a:p>
      </dgm:t>
    </dgm:pt>
    <dgm:pt modelId="{06A308BC-F87A-4D3E-A436-4300F95892D7}">
      <dgm:prSet phldrT="[Text]" phldr="0"/>
      <dgm:spPr/>
      <dgm:t>
        <a:bodyPr/>
        <a:lstStyle/>
        <a:p>
          <a:pPr rtl="0"/>
          <a:r>
            <a:rPr lang="en-GB">
              <a:latin typeface="Arial" panose="020B0604020202020204" pitchFamily="34" charset="0"/>
              <a:cs typeface="Arial" panose="020B0604020202020204" pitchFamily="34" charset="0"/>
            </a:rPr>
            <a:t>Appearing scared or anxious</a:t>
          </a:r>
        </a:p>
      </dgm:t>
    </dgm:pt>
    <dgm:pt modelId="{0D0C221A-1178-4C7E-B2E0-11E8A74579E2}" type="parTrans" cxnId="{FE3950B3-D017-4F5D-A680-F8A07EF8017D}">
      <dgm:prSet/>
      <dgm:spPr/>
      <dgm:t>
        <a:bodyPr/>
        <a:lstStyle/>
        <a:p>
          <a:endParaRPr lang="en-GB"/>
        </a:p>
      </dgm:t>
    </dgm:pt>
    <dgm:pt modelId="{2DA5DF9C-4453-4B06-AFB3-E5CD044B6D73}" type="sibTrans" cxnId="{FE3950B3-D017-4F5D-A680-F8A07EF8017D}">
      <dgm:prSet/>
      <dgm:spPr/>
      <dgm:t>
        <a:bodyPr/>
        <a:lstStyle/>
        <a:p>
          <a:endParaRPr lang="en-GB"/>
        </a:p>
      </dgm:t>
    </dgm:pt>
    <dgm:pt modelId="{6B002DC6-292D-4197-936A-C89EA69B2B1E}">
      <dgm:prSet phldrT="[Text]" phldr="0"/>
      <dgm:spPr/>
      <dgm:t>
        <a:bodyPr/>
        <a:lstStyle/>
        <a:p>
          <a:pPr rtl="0"/>
          <a:r>
            <a:rPr lang="en-GB">
              <a:latin typeface="Arial" panose="020B0604020202020204" pitchFamily="34" charset="0"/>
              <a:cs typeface="Arial" panose="020B0604020202020204" pitchFamily="34" charset="0"/>
            </a:rPr>
            <a:t>Crying, shouting, screaming</a:t>
          </a:r>
        </a:p>
      </dgm:t>
    </dgm:pt>
    <dgm:pt modelId="{B462CEDA-9A3E-46DA-9CCB-002FD4B020F6}" type="parTrans" cxnId="{A32E939D-3BAD-4997-B078-A07A657B65A4}">
      <dgm:prSet/>
      <dgm:spPr/>
      <dgm:t>
        <a:bodyPr/>
        <a:lstStyle/>
        <a:p>
          <a:endParaRPr lang="en-GB"/>
        </a:p>
      </dgm:t>
    </dgm:pt>
    <dgm:pt modelId="{1B9EF60F-6CE7-409B-9B8A-8898F01AABE3}" type="sibTrans" cxnId="{A32E939D-3BAD-4997-B078-A07A657B65A4}">
      <dgm:prSet/>
      <dgm:spPr/>
      <dgm:t>
        <a:bodyPr/>
        <a:lstStyle/>
        <a:p>
          <a:endParaRPr lang="en-GB"/>
        </a:p>
      </dgm:t>
    </dgm:pt>
    <dgm:pt modelId="{FAD81D09-F160-48E5-B548-4CAD6A7B8403}">
      <dgm:prSet phldrT="[Text]" phldr="0"/>
      <dgm:spPr/>
      <dgm:t>
        <a:bodyPr/>
        <a:lstStyle/>
        <a:p>
          <a:pPr rtl="0"/>
          <a:r>
            <a:rPr lang="en-GB">
              <a:latin typeface="Arial" panose="020B0604020202020204" pitchFamily="34" charset="0"/>
              <a:cs typeface="Arial" panose="020B0604020202020204" pitchFamily="34" charset="0"/>
            </a:rPr>
            <a:t>Hoarding or hiding objects</a:t>
          </a:r>
        </a:p>
      </dgm:t>
    </dgm:pt>
    <dgm:pt modelId="{97C22B6E-B3C7-4A7F-BA5B-C365D5E91950}" type="parTrans" cxnId="{2E77A78E-0AD6-4480-9E4A-A28EBFAF0A33}">
      <dgm:prSet/>
      <dgm:spPr/>
      <dgm:t>
        <a:bodyPr/>
        <a:lstStyle/>
        <a:p>
          <a:endParaRPr lang="en-GB"/>
        </a:p>
      </dgm:t>
    </dgm:pt>
    <dgm:pt modelId="{F47429E5-0A15-499A-B44C-A0C08F34566C}" type="sibTrans" cxnId="{2E77A78E-0AD6-4480-9E4A-A28EBFAF0A33}">
      <dgm:prSet/>
      <dgm:spPr/>
      <dgm:t>
        <a:bodyPr/>
        <a:lstStyle/>
        <a:p>
          <a:endParaRPr lang="en-GB"/>
        </a:p>
      </dgm:t>
    </dgm:pt>
    <dgm:pt modelId="{9882A230-36F6-429D-ABDC-60F96F211340}">
      <dgm:prSet phldr="0"/>
      <dgm:spPr/>
      <dgm:t>
        <a:bodyPr/>
        <a:lstStyle/>
        <a:p>
          <a:pPr rtl="0"/>
          <a:r>
            <a:rPr lang="en-GB">
              <a:latin typeface="Arial" panose="020B0604020202020204" pitchFamily="34" charset="0"/>
              <a:cs typeface="Arial" panose="020B0604020202020204" pitchFamily="34" charset="0"/>
            </a:rPr>
            <a:t>Appearing low in mood</a:t>
          </a:r>
        </a:p>
      </dgm:t>
    </dgm:pt>
    <dgm:pt modelId="{CBC32FDC-4741-4739-9A1A-42FB0214674A}" type="parTrans" cxnId="{2845226B-58CB-4640-9227-4D1DD8208528}">
      <dgm:prSet/>
      <dgm:spPr/>
      <dgm:t>
        <a:bodyPr/>
        <a:lstStyle/>
        <a:p>
          <a:endParaRPr lang="en-GB"/>
        </a:p>
      </dgm:t>
    </dgm:pt>
    <dgm:pt modelId="{500F3C4C-A770-4086-A4EF-C0D5878A41CA}" type="sibTrans" cxnId="{2845226B-58CB-4640-9227-4D1DD8208528}">
      <dgm:prSet/>
      <dgm:spPr/>
      <dgm:t>
        <a:bodyPr/>
        <a:lstStyle/>
        <a:p>
          <a:endParaRPr lang="en-GB"/>
        </a:p>
      </dgm:t>
    </dgm:pt>
    <dgm:pt modelId="{644CB02A-7B51-41AC-9187-6E416D510CD1}">
      <dgm:prSet phldr="0"/>
      <dgm:spPr/>
      <dgm:t>
        <a:bodyPr/>
        <a:lstStyle/>
        <a:p>
          <a:pPr rtl="0"/>
          <a:r>
            <a:rPr lang="en-GB">
              <a:latin typeface="Arial" panose="020B0604020202020204" pitchFamily="34" charset="0"/>
              <a:cs typeface="Arial" panose="020B0604020202020204" pitchFamily="34" charset="0"/>
            </a:rPr>
            <a:t>Touching others</a:t>
          </a:r>
        </a:p>
      </dgm:t>
    </dgm:pt>
    <dgm:pt modelId="{17BE225F-C944-4CCD-AC82-2CB5F42B2532}" type="parTrans" cxnId="{F8D56751-6585-40B9-881C-850C8A3ACA5E}">
      <dgm:prSet/>
      <dgm:spPr/>
      <dgm:t>
        <a:bodyPr/>
        <a:lstStyle/>
        <a:p>
          <a:endParaRPr lang="en-GB"/>
        </a:p>
      </dgm:t>
    </dgm:pt>
    <dgm:pt modelId="{8D69C3CC-B416-41EB-B679-0793B295BE2F}" type="sibTrans" cxnId="{F8D56751-6585-40B9-881C-850C8A3ACA5E}">
      <dgm:prSet/>
      <dgm:spPr/>
      <dgm:t>
        <a:bodyPr/>
        <a:lstStyle/>
        <a:p>
          <a:endParaRPr lang="en-GB"/>
        </a:p>
      </dgm:t>
    </dgm:pt>
    <dgm:pt modelId="{D238EA02-3046-4944-AA71-C9B9FF0E9737}">
      <dgm:prSet phldr="0"/>
      <dgm:spPr/>
      <dgm:t>
        <a:bodyPr/>
        <a:lstStyle/>
        <a:p>
          <a:pPr rtl="0"/>
          <a:r>
            <a:rPr lang="en-GB">
              <a:latin typeface="Arial" panose="020B0604020202020204" pitchFamily="34" charset="0"/>
              <a:cs typeface="Arial" panose="020B0604020202020204" pitchFamily="34" charset="0"/>
            </a:rPr>
            <a:t>Night-time waking</a:t>
          </a:r>
        </a:p>
      </dgm:t>
    </dgm:pt>
    <dgm:pt modelId="{CBD0EF6A-1952-44BD-9E75-80BC4E3E22BC}" type="parTrans" cxnId="{547DE8DA-ECA3-4219-8287-3FBBBAE67CA8}">
      <dgm:prSet/>
      <dgm:spPr/>
      <dgm:t>
        <a:bodyPr/>
        <a:lstStyle/>
        <a:p>
          <a:endParaRPr lang="en-GB"/>
        </a:p>
      </dgm:t>
    </dgm:pt>
    <dgm:pt modelId="{540CC3AD-25B8-4935-8BB1-DFB4F0C572F1}" type="sibTrans" cxnId="{547DE8DA-ECA3-4219-8287-3FBBBAE67CA8}">
      <dgm:prSet/>
      <dgm:spPr/>
      <dgm:t>
        <a:bodyPr/>
        <a:lstStyle/>
        <a:p>
          <a:endParaRPr lang="en-GB"/>
        </a:p>
      </dgm:t>
    </dgm:pt>
    <dgm:pt modelId="{8DF432E1-0DD6-4575-8CF3-7270B06DFD1E}">
      <dgm:prSet phldr="0"/>
      <dgm:spPr/>
      <dgm:t>
        <a:bodyPr/>
        <a:lstStyle/>
        <a:p>
          <a:r>
            <a:rPr lang="en-GB">
              <a:latin typeface="Arial" panose="020B0604020202020204" pitchFamily="34" charset="0"/>
              <a:cs typeface="Arial" panose="020B0604020202020204" pitchFamily="34" charset="0"/>
            </a:rPr>
            <a:t>And many other behaviours...</a:t>
          </a:r>
        </a:p>
      </dgm:t>
    </dgm:pt>
    <dgm:pt modelId="{9DDFA79E-062A-4D67-A76C-BDE318E3F3FA}" type="parTrans" cxnId="{F76AE3E5-26E2-4114-94DA-FDF1DCB67C8E}">
      <dgm:prSet/>
      <dgm:spPr/>
      <dgm:t>
        <a:bodyPr/>
        <a:lstStyle/>
        <a:p>
          <a:endParaRPr lang="en-GB"/>
        </a:p>
      </dgm:t>
    </dgm:pt>
    <dgm:pt modelId="{E781414D-243F-4605-B7B3-72951B9683C6}" type="sibTrans" cxnId="{F76AE3E5-26E2-4114-94DA-FDF1DCB67C8E}">
      <dgm:prSet/>
      <dgm:spPr/>
      <dgm:t>
        <a:bodyPr/>
        <a:lstStyle/>
        <a:p>
          <a:endParaRPr lang="en-GB"/>
        </a:p>
      </dgm:t>
    </dgm:pt>
    <dgm:pt modelId="{DD45A90C-8E0E-4941-9332-C7C521743808}">
      <dgm:prSet phldr="0"/>
      <dgm:spPr/>
      <dgm:t>
        <a:bodyPr/>
        <a:lstStyle/>
        <a:p>
          <a:pPr rtl="0"/>
          <a:r>
            <a:rPr lang="en-GB">
              <a:latin typeface="Arial" panose="020B0604020202020204" pitchFamily="34" charset="0"/>
              <a:cs typeface="Arial" panose="020B0604020202020204" pitchFamily="34" charset="0"/>
            </a:rPr>
            <a:t>Withdrawing from activities/other people</a:t>
          </a:r>
        </a:p>
      </dgm:t>
    </dgm:pt>
    <dgm:pt modelId="{0DCA8DA7-AC8B-4170-8DDC-6B5DEAFB8F26}" type="parTrans" cxnId="{CD167A0A-74EE-45C8-88B0-92D1D29BB640}">
      <dgm:prSet/>
      <dgm:spPr/>
      <dgm:t>
        <a:bodyPr/>
        <a:lstStyle/>
        <a:p>
          <a:endParaRPr lang="en-GB"/>
        </a:p>
      </dgm:t>
    </dgm:pt>
    <dgm:pt modelId="{8E6DDA9C-2B1E-438C-991E-4BA805DFF590}" type="sibTrans" cxnId="{CD167A0A-74EE-45C8-88B0-92D1D29BB640}">
      <dgm:prSet/>
      <dgm:spPr/>
      <dgm:t>
        <a:bodyPr/>
        <a:lstStyle/>
        <a:p>
          <a:endParaRPr lang="en-GB"/>
        </a:p>
      </dgm:t>
    </dgm:pt>
    <dgm:pt modelId="{264B37AA-AD8F-4CBF-A799-65BCB0BE039F}">
      <dgm:prSet phldr="0"/>
      <dgm:spPr/>
      <dgm:t>
        <a:bodyPr/>
        <a:lstStyle/>
        <a:p>
          <a:pPr rtl="0"/>
          <a:r>
            <a:rPr lang="en-GB">
              <a:latin typeface="Arial" panose="020B0604020202020204" pitchFamily="34" charset="0"/>
              <a:cs typeface="Arial" panose="020B0604020202020204" pitchFamily="34" charset="0"/>
            </a:rPr>
            <a:t>Attempting to leave wards/care homes</a:t>
          </a:r>
        </a:p>
      </dgm:t>
    </dgm:pt>
    <dgm:pt modelId="{197D45CA-FD43-45B8-B345-6EB2510D8D85}" type="parTrans" cxnId="{A15F5738-48B1-46FD-9E95-89F92AAB832F}">
      <dgm:prSet/>
      <dgm:spPr/>
      <dgm:t>
        <a:bodyPr/>
        <a:lstStyle/>
        <a:p>
          <a:endParaRPr lang="en-GB"/>
        </a:p>
      </dgm:t>
    </dgm:pt>
    <dgm:pt modelId="{37564327-C57D-418C-AC76-5C5E111E857F}" type="sibTrans" cxnId="{A15F5738-48B1-46FD-9E95-89F92AAB832F}">
      <dgm:prSet/>
      <dgm:spPr/>
      <dgm:t>
        <a:bodyPr/>
        <a:lstStyle/>
        <a:p>
          <a:endParaRPr lang="en-GB"/>
        </a:p>
      </dgm:t>
    </dgm:pt>
    <dgm:pt modelId="{88C4B4EA-9C04-49BC-BA65-3E11E748FF82}">
      <dgm:prSet phldr="0"/>
      <dgm:spPr/>
      <dgm:t>
        <a:bodyPr/>
        <a:lstStyle/>
        <a:p>
          <a:r>
            <a:rPr lang="en-GB">
              <a:latin typeface="Arial" panose="020B0604020202020204" pitchFamily="34" charset="0"/>
              <a:cs typeface="Arial" panose="020B0604020202020204" pitchFamily="34" charset="0"/>
            </a:rPr>
            <a:t>Suspiciousness</a:t>
          </a:r>
        </a:p>
      </dgm:t>
    </dgm:pt>
    <dgm:pt modelId="{4E070AAC-2A10-4769-B65C-AAF2D55620FE}" type="parTrans" cxnId="{AC28E5F1-536E-4CD4-9DDF-1D9F2C10E145}">
      <dgm:prSet/>
      <dgm:spPr/>
      <dgm:t>
        <a:bodyPr/>
        <a:lstStyle/>
        <a:p>
          <a:endParaRPr lang="en-GB"/>
        </a:p>
      </dgm:t>
    </dgm:pt>
    <dgm:pt modelId="{696A2247-28F7-4831-B16E-7C8C87E11E18}" type="sibTrans" cxnId="{AC28E5F1-536E-4CD4-9DDF-1D9F2C10E145}">
      <dgm:prSet/>
      <dgm:spPr/>
      <dgm:t>
        <a:bodyPr/>
        <a:lstStyle/>
        <a:p>
          <a:endParaRPr lang="en-GB"/>
        </a:p>
      </dgm:t>
    </dgm:pt>
    <dgm:pt modelId="{815970F9-2427-4BD5-B9BF-7B2F5C47CAC5}">
      <dgm:prSet phldr="0"/>
      <dgm:spPr/>
      <dgm:t>
        <a:bodyPr/>
        <a:lstStyle/>
        <a:p>
          <a:pPr rtl="0"/>
          <a:r>
            <a:rPr lang="en-GB">
              <a:latin typeface="Arial" panose="020B0604020202020204" pitchFamily="34" charset="0"/>
              <a:cs typeface="Arial" panose="020B0604020202020204" pitchFamily="34" charset="0"/>
            </a:rPr>
            <a:t>Searching for deceased family members</a:t>
          </a:r>
        </a:p>
      </dgm:t>
    </dgm:pt>
    <dgm:pt modelId="{66B96CA4-6533-433D-AFFF-1E471D46C918}" type="parTrans" cxnId="{267E91B8-5AFC-42F8-BE3F-A47119FC66BB}">
      <dgm:prSet/>
      <dgm:spPr/>
      <dgm:t>
        <a:bodyPr/>
        <a:lstStyle/>
        <a:p>
          <a:endParaRPr lang="en-GB"/>
        </a:p>
      </dgm:t>
    </dgm:pt>
    <dgm:pt modelId="{75C7DAB6-526B-4921-BB5E-C36A27206BAD}" type="sibTrans" cxnId="{267E91B8-5AFC-42F8-BE3F-A47119FC66BB}">
      <dgm:prSet/>
      <dgm:spPr/>
      <dgm:t>
        <a:bodyPr/>
        <a:lstStyle/>
        <a:p>
          <a:endParaRPr lang="en-GB"/>
        </a:p>
      </dgm:t>
    </dgm:pt>
    <dgm:pt modelId="{9BE389C3-C095-4F30-8E4E-D06A73AF265D}">
      <dgm:prSet phldr="0"/>
      <dgm:spPr/>
      <dgm:t>
        <a:bodyPr/>
        <a:lstStyle/>
        <a:p>
          <a:pPr rtl="0"/>
          <a:r>
            <a:rPr lang="en-GB">
              <a:latin typeface="Arial" panose="020B0604020202020204" pitchFamily="34" charset="0"/>
              <a:cs typeface="Arial" panose="020B0604020202020204" pitchFamily="34" charset="0"/>
            </a:rPr>
            <a:t>Disorientation to time and place</a:t>
          </a:r>
        </a:p>
      </dgm:t>
    </dgm:pt>
    <dgm:pt modelId="{81CD20D3-7529-4017-BDD5-99F0C772B897}" type="parTrans" cxnId="{CEB18F86-9DB1-46BF-9C14-205D8F533931}">
      <dgm:prSet/>
      <dgm:spPr/>
      <dgm:t>
        <a:bodyPr/>
        <a:lstStyle/>
        <a:p>
          <a:endParaRPr lang="en-GB"/>
        </a:p>
      </dgm:t>
    </dgm:pt>
    <dgm:pt modelId="{1105F5E8-4BB4-41C4-A0EB-5D3C0EA23564}" type="sibTrans" cxnId="{CEB18F86-9DB1-46BF-9C14-205D8F533931}">
      <dgm:prSet/>
      <dgm:spPr/>
      <dgm:t>
        <a:bodyPr/>
        <a:lstStyle/>
        <a:p>
          <a:endParaRPr lang="en-GB"/>
        </a:p>
      </dgm:t>
    </dgm:pt>
    <dgm:pt modelId="{FD0ED7E7-4819-4A46-B07E-92B77D2FFA4B}">
      <dgm:prSet phldr="0"/>
      <dgm:spPr/>
      <dgm:t>
        <a:bodyPr/>
        <a:lstStyle/>
        <a:p>
          <a:r>
            <a:rPr lang="en-GB">
              <a:latin typeface="Arial" panose="020B0604020202020204" pitchFamily="34" charset="0"/>
              <a:cs typeface="Arial" panose="020B0604020202020204" pitchFamily="34" charset="0"/>
            </a:rPr>
            <a:t>Refusing assistance with tasks of daily living</a:t>
          </a:r>
        </a:p>
      </dgm:t>
    </dgm:pt>
    <dgm:pt modelId="{FFC98425-C1D6-4E1E-BC6E-9207F211F479}" type="parTrans" cxnId="{2E599819-9853-4BF3-9B78-FFD3FB98E80A}">
      <dgm:prSet/>
      <dgm:spPr/>
      <dgm:t>
        <a:bodyPr/>
        <a:lstStyle/>
        <a:p>
          <a:endParaRPr lang="en-GB"/>
        </a:p>
      </dgm:t>
    </dgm:pt>
    <dgm:pt modelId="{FEEBB9F1-C875-4765-BB8B-8C4E469F8C6C}" type="sibTrans" cxnId="{2E599819-9853-4BF3-9B78-FFD3FB98E80A}">
      <dgm:prSet/>
      <dgm:spPr/>
      <dgm:t>
        <a:bodyPr/>
        <a:lstStyle/>
        <a:p>
          <a:endParaRPr lang="en-GB"/>
        </a:p>
      </dgm:t>
    </dgm:pt>
    <dgm:pt modelId="{DBC23B60-BB43-4D59-98F4-F865302CBAE9}" type="pres">
      <dgm:prSet presAssocID="{C646643E-5B9D-4CE0-A0DD-0860BEA76E32}" presName="diagram" presStyleCnt="0">
        <dgm:presLayoutVars>
          <dgm:dir/>
          <dgm:resizeHandles val="exact"/>
        </dgm:presLayoutVars>
      </dgm:prSet>
      <dgm:spPr/>
    </dgm:pt>
    <dgm:pt modelId="{DAE47088-A4E9-43A3-AB4E-7CB895D4C588}" type="pres">
      <dgm:prSet presAssocID="{1FAAA5B2-010D-454E-8F22-1A66C96BFE6C}" presName="node" presStyleLbl="node1" presStyleIdx="0" presStyleCnt="15">
        <dgm:presLayoutVars>
          <dgm:bulletEnabled val="1"/>
        </dgm:presLayoutVars>
      </dgm:prSet>
      <dgm:spPr/>
    </dgm:pt>
    <dgm:pt modelId="{E8E15367-E700-47D2-A2F5-F541B2673E27}" type="pres">
      <dgm:prSet presAssocID="{43560435-E6D0-4E60-8B36-4759852162C3}" presName="sibTrans" presStyleCnt="0"/>
      <dgm:spPr/>
    </dgm:pt>
    <dgm:pt modelId="{E7E82894-EFF0-4757-A9EF-0EFC03EF6858}" type="pres">
      <dgm:prSet presAssocID="{8BB60F22-2263-4E01-9CB7-003B7B7D1DD5}" presName="node" presStyleLbl="node1" presStyleIdx="1" presStyleCnt="15">
        <dgm:presLayoutVars>
          <dgm:bulletEnabled val="1"/>
        </dgm:presLayoutVars>
      </dgm:prSet>
      <dgm:spPr/>
    </dgm:pt>
    <dgm:pt modelId="{B5B02636-43FF-4C30-849E-5E389EE14AE7}" type="pres">
      <dgm:prSet presAssocID="{C84C1BF5-7669-4078-B602-33E9BDA30380}" presName="sibTrans" presStyleCnt="0"/>
      <dgm:spPr/>
    </dgm:pt>
    <dgm:pt modelId="{F72B9830-DEC7-483D-A255-FC8F6AB9534F}" type="pres">
      <dgm:prSet presAssocID="{06A308BC-F87A-4D3E-A436-4300F95892D7}" presName="node" presStyleLbl="node1" presStyleIdx="2" presStyleCnt="15">
        <dgm:presLayoutVars>
          <dgm:bulletEnabled val="1"/>
        </dgm:presLayoutVars>
      </dgm:prSet>
      <dgm:spPr/>
    </dgm:pt>
    <dgm:pt modelId="{4F950CE3-4A8B-42EB-A25F-2FA5E54B75CB}" type="pres">
      <dgm:prSet presAssocID="{2DA5DF9C-4453-4B06-AFB3-E5CD044B6D73}" presName="sibTrans" presStyleCnt="0"/>
      <dgm:spPr/>
    </dgm:pt>
    <dgm:pt modelId="{23587F99-FA2E-49CA-876E-8954065C322A}" type="pres">
      <dgm:prSet presAssocID="{6B002DC6-292D-4197-936A-C89EA69B2B1E}" presName="node" presStyleLbl="node1" presStyleIdx="3" presStyleCnt="15">
        <dgm:presLayoutVars>
          <dgm:bulletEnabled val="1"/>
        </dgm:presLayoutVars>
      </dgm:prSet>
      <dgm:spPr/>
    </dgm:pt>
    <dgm:pt modelId="{96884024-1409-4163-AF8F-C1A216781954}" type="pres">
      <dgm:prSet presAssocID="{1B9EF60F-6CE7-409B-9B8A-8898F01AABE3}" presName="sibTrans" presStyleCnt="0"/>
      <dgm:spPr/>
    </dgm:pt>
    <dgm:pt modelId="{0B9D5691-0519-4177-8835-0BC593DA082D}" type="pres">
      <dgm:prSet presAssocID="{FAD81D09-F160-48E5-B548-4CAD6A7B8403}" presName="node" presStyleLbl="node1" presStyleIdx="4" presStyleCnt="15">
        <dgm:presLayoutVars>
          <dgm:bulletEnabled val="1"/>
        </dgm:presLayoutVars>
      </dgm:prSet>
      <dgm:spPr/>
    </dgm:pt>
    <dgm:pt modelId="{EEEEF868-8C78-4847-81FB-03ED42193C93}" type="pres">
      <dgm:prSet presAssocID="{F47429E5-0A15-499A-B44C-A0C08F34566C}" presName="sibTrans" presStyleCnt="0"/>
      <dgm:spPr/>
    </dgm:pt>
    <dgm:pt modelId="{B0E235D1-8A60-420A-9110-D4747A70B44E}" type="pres">
      <dgm:prSet presAssocID="{9882A230-36F6-429D-ABDC-60F96F211340}" presName="node" presStyleLbl="node1" presStyleIdx="5" presStyleCnt="15">
        <dgm:presLayoutVars>
          <dgm:bulletEnabled val="1"/>
        </dgm:presLayoutVars>
      </dgm:prSet>
      <dgm:spPr/>
    </dgm:pt>
    <dgm:pt modelId="{CBC67B90-A858-4F0D-AE7D-1EE61D7FE3DC}" type="pres">
      <dgm:prSet presAssocID="{500F3C4C-A770-4086-A4EF-C0D5878A41CA}" presName="sibTrans" presStyleCnt="0"/>
      <dgm:spPr/>
    </dgm:pt>
    <dgm:pt modelId="{EB7FADC6-3820-481E-B44D-9779DD817881}" type="pres">
      <dgm:prSet presAssocID="{644CB02A-7B51-41AC-9187-6E416D510CD1}" presName="node" presStyleLbl="node1" presStyleIdx="6" presStyleCnt="15">
        <dgm:presLayoutVars>
          <dgm:bulletEnabled val="1"/>
        </dgm:presLayoutVars>
      </dgm:prSet>
      <dgm:spPr/>
    </dgm:pt>
    <dgm:pt modelId="{32B7B4AA-4222-4FF8-BA67-0040B6B5DD56}" type="pres">
      <dgm:prSet presAssocID="{8D69C3CC-B416-41EB-B679-0793B295BE2F}" presName="sibTrans" presStyleCnt="0"/>
      <dgm:spPr/>
    </dgm:pt>
    <dgm:pt modelId="{D541BC65-BAA3-4EEB-9FCD-0B765D49F217}" type="pres">
      <dgm:prSet presAssocID="{D238EA02-3046-4944-AA71-C9B9FF0E9737}" presName="node" presStyleLbl="node1" presStyleIdx="7" presStyleCnt="15">
        <dgm:presLayoutVars>
          <dgm:bulletEnabled val="1"/>
        </dgm:presLayoutVars>
      </dgm:prSet>
      <dgm:spPr/>
    </dgm:pt>
    <dgm:pt modelId="{CB789B6C-11AE-40E2-B0E4-F148D6D79F22}" type="pres">
      <dgm:prSet presAssocID="{540CC3AD-25B8-4935-8BB1-DFB4F0C572F1}" presName="sibTrans" presStyleCnt="0"/>
      <dgm:spPr/>
    </dgm:pt>
    <dgm:pt modelId="{83D7ED89-E3A4-40F4-9C22-F7F49A9B0A3E}" type="pres">
      <dgm:prSet presAssocID="{DD45A90C-8E0E-4941-9332-C7C521743808}" presName="node" presStyleLbl="node1" presStyleIdx="8" presStyleCnt="15">
        <dgm:presLayoutVars>
          <dgm:bulletEnabled val="1"/>
        </dgm:presLayoutVars>
      </dgm:prSet>
      <dgm:spPr/>
    </dgm:pt>
    <dgm:pt modelId="{F23C2CF2-CFEC-4B25-A3BB-B7B912863A36}" type="pres">
      <dgm:prSet presAssocID="{8E6DDA9C-2B1E-438C-991E-4BA805DFF590}" presName="sibTrans" presStyleCnt="0"/>
      <dgm:spPr/>
    </dgm:pt>
    <dgm:pt modelId="{3B788E29-87C6-40C1-90FD-1DEC935A58F8}" type="pres">
      <dgm:prSet presAssocID="{264B37AA-AD8F-4CBF-A799-65BCB0BE039F}" presName="node" presStyleLbl="node1" presStyleIdx="9" presStyleCnt="15">
        <dgm:presLayoutVars>
          <dgm:bulletEnabled val="1"/>
        </dgm:presLayoutVars>
      </dgm:prSet>
      <dgm:spPr/>
    </dgm:pt>
    <dgm:pt modelId="{354D5DDE-685B-45E8-B791-6C66DA383C77}" type="pres">
      <dgm:prSet presAssocID="{37564327-C57D-418C-AC76-5C5E111E857F}" presName="sibTrans" presStyleCnt="0"/>
      <dgm:spPr/>
    </dgm:pt>
    <dgm:pt modelId="{35B0546F-38AD-434A-9418-49F76F3D8788}" type="pres">
      <dgm:prSet presAssocID="{88C4B4EA-9C04-49BC-BA65-3E11E748FF82}" presName="node" presStyleLbl="node1" presStyleIdx="10" presStyleCnt="15" custLinFactNeighborX="-46496" custLinFactNeighborY="-3444">
        <dgm:presLayoutVars>
          <dgm:bulletEnabled val="1"/>
        </dgm:presLayoutVars>
      </dgm:prSet>
      <dgm:spPr/>
    </dgm:pt>
    <dgm:pt modelId="{4DE543C5-3697-4CEB-A2BE-C7AA517E3516}" type="pres">
      <dgm:prSet presAssocID="{696A2247-28F7-4831-B16E-7C8C87E11E18}" presName="sibTrans" presStyleCnt="0"/>
      <dgm:spPr/>
    </dgm:pt>
    <dgm:pt modelId="{961050C2-D465-4425-800F-E05672055608}" type="pres">
      <dgm:prSet presAssocID="{815970F9-2427-4BD5-B9BF-7B2F5C47CAC5}" presName="node" presStyleLbl="node1" presStyleIdx="11" presStyleCnt="15" custLinFactNeighborX="1033" custLinFactNeighborY="-5166">
        <dgm:presLayoutVars>
          <dgm:bulletEnabled val="1"/>
        </dgm:presLayoutVars>
      </dgm:prSet>
      <dgm:spPr/>
    </dgm:pt>
    <dgm:pt modelId="{9F1A2CEB-DE3E-40F5-82F7-B638EDEFB0FA}" type="pres">
      <dgm:prSet presAssocID="{75C7DAB6-526B-4921-BB5E-C36A27206BAD}" presName="sibTrans" presStyleCnt="0"/>
      <dgm:spPr/>
    </dgm:pt>
    <dgm:pt modelId="{9E5EE8A8-5FCA-4B69-9304-126B83A10F4B}" type="pres">
      <dgm:prSet presAssocID="{9BE389C3-C095-4F30-8E4E-D06A73AF265D}" presName="node" presStyleLbl="node1" presStyleIdx="12" presStyleCnt="15" custLinFactNeighborX="279" custLinFactNeighborY="-6247">
        <dgm:presLayoutVars>
          <dgm:bulletEnabled val="1"/>
        </dgm:presLayoutVars>
      </dgm:prSet>
      <dgm:spPr/>
    </dgm:pt>
    <dgm:pt modelId="{564292BA-76DE-438C-94CD-BED1CFEBBF21}" type="pres">
      <dgm:prSet presAssocID="{1105F5E8-4BB4-41C4-A0EB-5D3C0EA23564}" presName="sibTrans" presStyleCnt="0"/>
      <dgm:spPr/>
    </dgm:pt>
    <dgm:pt modelId="{44FEB17D-4F23-42DB-9D8D-BF05A2C8E3AC}" type="pres">
      <dgm:prSet presAssocID="{8DF432E1-0DD6-4575-8CF3-7270B06DFD1E}" presName="node" presStyleLbl="node1" presStyleIdx="13" presStyleCnt="15" custLinFactX="13596" custLinFactNeighborX="100000" custLinFactNeighborY="-5773">
        <dgm:presLayoutVars>
          <dgm:bulletEnabled val="1"/>
        </dgm:presLayoutVars>
      </dgm:prSet>
      <dgm:spPr/>
    </dgm:pt>
    <dgm:pt modelId="{AC2C447C-8B81-49C8-A172-6608E612C159}" type="pres">
      <dgm:prSet presAssocID="{E781414D-243F-4605-B7B3-72951B9683C6}" presName="sibTrans" presStyleCnt="0"/>
      <dgm:spPr/>
    </dgm:pt>
    <dgm:pt modelId="{D5B727EA-EE3A-4A97-813B-9EA79813F5CE}" type="pres">
      <dgm:prSet presAssocID="{FD0ED7E7-4819-4A46-B07E-92B77D2FFA4B}" presName="node" presStyleLbl="node1" presStyleIdx="14" presStyleCnt="15" custLinFactX="-7360" custLinFactNeighborX="-100000" custLinFactNeighborY="-2802">
        <dgm:presLayoutVars>
          <dgm:bulletEnabled val="1"/>
        </dgm:presLayoutVars>
      </dgm:prSet>
      <dgm:spPr/>
    </dgm:pt>
  </dgm:ptLst>
  <dgm:cxnLst>
    <dgm:cxn modelId="{EF6E4604-FFAE-459A-92CD-47976CA2D0BB}" type="presOf" srcId="{8DF432E1-0DD6-4575-8CF3-7270B06DFD1E}" destId="{44FEB17D-4F23-42DB-9D8D-BF05A2C8E3AC}" srcOrd="0" destOrd="0" presId="urn:microsoft.com/office/officeart/2005/8/layout/default"/>
    <dgm:cxn modelId="{CD167A0A-74EE-45C8-88B0-92D1D29BB640}" srcId="{C646643E-5B9D-4CE0-A0DD-0860BEA76E32}" destId="{DD45A90C-8E0E-4941-9332-C7C521743808}" srcOrd="8" destOrd="0" parTransId="{0DCA8DA7-AC8B-4170-8DDC-6B5DEAFB8F26}" sibTransId="{8E6DDA9C-2B1E-438C-991E-4BA805DFF590}"/>
    <dgm:cxn modelId="{91CF5615-AE0B-4DCC-BD3D-D23EDDBA7621}" srcId="{C646643E-5B9D-4CE0-A0DD-0860BEA76E32}" destId="{8BB60F22-2263-4E01-9CB7-003B7B7D1DD5}" srcOrd="1" destOrd="0" parTransId="{CEF2CD45-3F3D-4F95-BB1B-7FA1E1BC46A7}" sibTransId="{C84C1BF5-7669-4078-B602-33E9BDA30380}"/>
    <dgm:cxn modelId="{2E599819-9853-4BF3-9B78-FFD3FB98E80A}" srcId="{C646643E-5B9D-4CE0-A0DD-0860BEA76E32}" destId="{FD0ED7E7-4819-4A46-B07E-92B77D2FFA4B}" srcOrd="14" destOrd="0" parTransId="{FFC98425-C1D6-4E1E-BC6E-9207F211F479}" sibTransId="{FEEBB9F1-C875-4765-BB8B-8C4E469F8C6C}"/>
    <dgm:cxn modelId="{F3666430-832C-45E6-968E-47DFA84E5376}" type="presOf" srcId="{FD0ED7E7-4819-4A46-B07E-92B77D2FFA4B}" destId="{D5B727EA-EE3A-4A97-813B-9EA79813F5CE}" srcOrd="0" destOrd="0" presId="urn:microsoft.com/office/officeart/2005/8/layout/default"/>
    <dgm:cxn modelId="{A15F5738-48B1-46FD-9E95-89F92AAB832F}" srcId="{C646643E-5B9D-4CE0-A0DD-0860BEA76E32}" destId="{264B37AA-AD8F-4CBF-A799-65BCB0BE039F}" srcOrd="9" destOrd="0" parTransId="{197D45CA-FD43-45B8-B345-6EB2510D8D85}" sibTransId="{37564327-C57D-418C-AC76-5C5E111E857F}"/>
    <dgm:cxn modelId="{85C3363B-C0DA-49D6-A0C4-7964113F4C52}" type="presOf" srcId="{1FAAA5B2-010D-454E-8F22-1A66C96BFE6C}" destId="{DAE47088-A4E9-43A3-AB4E-7CB895D4C588}" srcOrd="0" destOrd="0" presId="urn:microsoft.com/office/officeart/2005/8/layout/default"/>
    <dgm:cxn modelId="{1C8ECA3F-5416-4EC0-A087-C1E1E0F7689C}" type="presOf" srcId="{C646643E-5B9D-4CE0-A0DD-0860BEA76E32}" destId="{DBC23B60-BB43-4D59-98F4-F865302CBAE9}" srcOrd="0" destOrd="0" presId="urn:microsoft.com/office/officeart/2005/8/layout/default"/>
    <dgm:cxn modelId="{17678568-890D-48C2-A04D-7C1303ACC3AB}" type="presOf" srcId="{8BB60F22-2263-4E01-9CB7-003B7B7D1DD5}" destId="{E7E82894-EFF0-4757-A9EF-0EFC03EF6858}" srcOrd="0" destOrd="0" presId="urn:microsoft.com/office/officeart/2005/8/layout/default"/>
    <dgm:cxn modelId="{757D6949-BC1E-4550-9CCF-5218473970EA}" srcId="{C646643E-5B9D-4CE0-A0DD-0860BEA76E32}" destId="{1FAAA5B2-010D-454E-8F22-1A66C96BFE6C}" srcOrd="0" destOrd="0" parTransId="{C607FF38-2E3A-4996-B3AE-7715F842BFD1}" sibTransId="{43560435-E6D0-4E60-8B36-4759852162C3}"/>
    <dgm:cxn modelId="{2845226B-58CB-4640-9227-4D1DD8208528}" srcId="{C646643E-5B9D-4CE0-A0DD-0860BEA76E32}" destId="{9882A230-36F6-429D-ABDC-60F96F211340}" srcOrd="5" destOrd="0" parTransId="{CBC32FDC-4741-4739-9A1A-42FB0214674A}" sibTransId="{500F3C4C-A770-4086-A4EF-C0D5878A41CA}"/>
    <dgm:cxn modelId="{969B574D-B112-4BE9-A051-55665166FCA0}" type="presOf" srcId="{DD45A90C-8E0E-4941-9332-C7C521743808}" destId="{83D7ED89-E3A4-40F4-9C22-F7F49A9B0A3E}" srcOrd="0" destOrd="0" presId="urn:microsoft.com/office/officeart/2005/8/layout/default"/>
    <dgm:cxn modelId="{F8D56751-6585-40B9-881C-850C8A3ACA5E}" srcId="{C646643E-5B9D-4CE0-A0DD-0860BEA76E32}" destId="{644CB02A-7B51-41AC-9187-6E416D510CD1}" srcOrd="6" destOrd="0" parTransId="{17BE225F-C944-4CCD-AC82-2CB5F42B2532}" sibTransId="{8D69C3CC-B416-41EB-B679-0793B295BE2F}"/>
    <dgm:cxn modelId="{EAF0F880-6FBB-44C8-946F-148358D00D7A}" type="presOf" srcId="{06A308BC-F87A-4D3E-A436-4300F95892D7}" destId="{F72B9830-DEC7-483D-A255-FC8F6AB9534F}" srcOrd="0" destOrd="0" presId="urn:microsoft.com/office/officeart/2005/8/layout/default"/>
    <dgm:cxn modelId="{A860BF81-0AB0-47B2-A08F-C8573F4C8944}" type="presOf" srcId="{88C4B4EA-9C04-49BC-BA65-3E11E748FF82}" destId="{35B0546F-38AD-434A-9418-49F76F3D8788}" srcOrd="0" destOrd="0" presId="urn:microsoft.com/office/officeart/2005/8/layout/default"/>
    <dgm:cxn modelId="{CEB18F86-9DB1-46BF-9C14-205D8F533931}" srcId="{C646643E-5B9D-4CE0-A0DD-0860BEA76E32}" destId="{9BE389C3-C095-4F30-8E4E-D06A73AF265D}" srcOrd="12" destOrd="0" parTransId="{81CD20D3-7529-4017-BDD5-99F0C772B897}" sibTransId="{1105F5E8-4BB4-41C4-A0EB-5D3C0EA23564}"/>
    <dgm:cxn modelId="{2E77A78E-0AD6-4480-9E4A-A28EBFAF0A33}" srcId="{C646643E-5B9D-4CE0-A0DD-0860BEA76E32}" destId="{FAD81D09-F160-48E5-B548-4CAD6A7B8403}" srcOrd="4" destOrd="0" parTransId="{97C22B6E-B3C7-4A7F-BA5B-C365D5E91950}" sibTransId="{F47429E5-0A15-499A-B44C-A0C08F34566C}"/>
    <dgm:cxn modelId="{A32E939D-3BAD-4997-B078-A07A657B65A4}" srcId="{C646643E-5B9D-4CE0-A0DD-0860BEA76E32}" destId="{6B002DC6-292D-4197-936A-C89EA69B2B1E}" srcOrd="3" destOrd="0" parTransId="{B462CEDA-9A3E-46DA-9CCB-002FD4B020F6}" sibTransId="{1B9EF60F-6CE7-409B-9B8A-8898F01AABE3}"/>
    <dgm:cxn modelId="{FE3950B3-D017-4F5D-A680-F8A07EF8017D}" srcId="{C646643E-5B9D-4CE0-A0DD-0860BEA76E32}" destId="{06A308BC-F87A-4D3E-A436-4300F95892D7}" srcOrd="2" destOrd="0" parTransId="{0D0C221A-1178-4C7E-B2E0-11E8A74579E2}" sibTransId="{2DA5DF9C-4453-4B06-AFB3-E5CD044B6D73}"/>
    <dgm:cxn modelId="{267E91B8-5AFC-42F8-BE3F-A47119FC66BB}" srcId="{C646643E-5B9D-4CE0-A0DD-0860BEA76E32}" destId="{815970F9-2427-4BD5-B9BF-7B2F5C47CAC5}" srcOrd="11" destOrd="0" parTransId="{66B96CA4-6533-433D-AFFF-1E471D46C918}" sibTransId="{75C7DAB6-526B-4921-BB5E-C36A27206BAD}"/>
    <dgm:cxn modelId="{D8E1F2B8-AAC5-4F25-B3D7-CE5ED0B2B6C6}" type="presOf" srcId="{D238EA02-3046-4944-AA71-C9B9FF0E9737}" destId="{D541BC65-BAA3-4EEB-9FCD-0B765D49F217}" srcOrd="0" destOrd="0" presId="urn:microsoft.com/office/officeart/2005/8/layout/default"/>
    <dgm:cxn modelId="{086F87BC-9CB0-4C16-AD29-FBCE563DBBF8}" type="presOf" srcId="{9BE389C3-C095-4F30-8E4E-D06A73AF265D}" destId="{9E5EE8A8-5FCA-4B69-9304-126B83A10F4B}" srcOrd="0" destOrd="0" presId="urn:microsoft.com/office/officeart/2005/8/layout/default"/>
    <dgm:cxn modelId="{225FD9BE-85C9-4602-9359-CF8650978BD8}" type="presOf" srcId="{9882A230-36F6-429D-ABDC-60F96F211340}" destId="{B0E235D1-8A60-420A-9110-D4747A70B44E}" srcOrd="0" destOrd="0" presId="urn:microsoft.com/office/officeart/2005/8/layout/default"/>
    <dgm:cxn modelId="{8BAC2BC5-DDD1-4771-914F-938753234A08}" type="presOf" srcId="{815970F9-2427-4BD5-B9BF-7B2F5C47CAC5}" destId="{961050C2-D465-4425-800F-E05672055608}" srcOrd="0" destOrd="0" presId="urn:microsoft.com/office/officeart/2005/8/layout/default"/>
    <dgm:cxn modelId="{37AED1C5-D06C-4287-A1E6-B780C8A943D4}" type="presOf" srcId="{6B002DC6-292D-4197-936A-C89EA69B2B1E}" destId="{23587F99-FA2E-49CA-876E-8954065C322A}" srcOrd="0" destOrd="0" presId="urn:microsoft.com/office/officeart/2005/8/layout/default"/>
    <dgm:cxn modelId="{980B96CE-70ED-430D-AB35-AE8766E2E70D}" type="presOf" srcId="{644CB02A-7B51-41AC-9187-6E416D510CD1}" destId="{EB7FADC6-3820-481E-B44D-9779DD817881}" srcOrd="0" destOrd="0" presId="urn:microsoft.com/office/officeart/2005/8/layout/default"/>
    <dgm:cxn modelId="{D02339D3-77FE-4B0D-A95D-14AB283074AE}" type="presOf" srcId="{264B37AA-AD8F-4CBF-A799-65BCB0BE039F}" destId="{3B788E29-87C6-40C1-90FD-1DEC935A58F8}" srcOrd="0" destOrd="0" presId="urn:microsoft.com/office/officeart/2005/8/layout/default"/>
    <dgm:cxn modelId="{9CD0C8D7-CA53-4FFF-BF29-8FF1B6346E21}" type="presOf" srcId="{FAD81D09-F160-48E5-B548-4CAD6A7B8403}" destId="{0B9D5691-0519-4177-8835-0BC593DA082D}" srcOrd="0" destOrd="0" presId="urn:microsoft.com/office/officeart/2005/8/layout/default"/>
    <dgm:cxn modelId="{547DE8DA-ECA3-4219-8287-3FBBBAE67CA8}" srcId="{C646643E-5B9D-4CE0-A0DD-0860BEA76E32}" destId="{D238EA02-3046-4944-AA71-C9B9FF0E9737}" srcOrd="7" destOrd="0" parTransId="{CBD0EF6A-1952-44BD-9E75-80BC4E3E22BC}" sibTransId="{540CC3AD-25B8-4935-8BB1-DFB4F0C572F1}"/>
    <dgm:cxn modelId="{F76AE3E5-26E2-4114-94DA-FDF1DCB67C8E}" srcId="{C646643E-5B9D-4CE0-A0DD-0860BEA76E32}" destId="{8DF432E1-0DD6-4575-8CF3-7270B06DFD1E}" srcOrd="13" destOrd="0" parTransId="{9DDFA79E-062A-4D67-A76C-BDE318E3F3FA}" sibTransId="{E781414D-243F-4605-B7B3-72951B9683C6}"/>
    <dgm:cxn modelId="{AC28E5F1-536E-4CD4-9DDF-1D9F2C10E145}" srcId="{C646643E-5B9D-4CE0-A0DD-0860BEA76E32}" destId="{88C4B4EA-9C04-49BC-BA65-3E11E748FF82}" srcOrd="10" destOrd="0" parTransId="{4E070AAC-2A10-4769-B65C-AAF2D55620FE}" sibTransId="{696A2247-28F7-4831-B16E-7C8C87E11E18}"/>
    <dgm:cxn modelId="{458669D2-57B3-4D46-97EE-4D7D42C74BC2}" type="presParOf" srcId="{DBC23B60-BB43-4D59-98F4-F865302CBAE9}" destId="{DAE47088-A4E9-43A3-AB4E-7CB895D4C588}" srcOrd="0" destOrd="0" presId="urn:microsoft.com/office/officeart/2005/8/layout/default"/>
    <dgm:cxn modelId="{3A49CD12-9249-4F78-9016-10FEF2BD7E15}" type="presParOf" srcId="{DBC23B60-BB43-4D59-98F4-F865302CBAE9}" destId="{E8E15367-E700-47D2-A2F5-F541B2673E27}" srcOrd="1" destOrd="0" presId="urn:microsoft.com/office/officeart/2005/8/layout/default"/>
    <dgm:cxn modelId="{CB9FDE50-4925-48E4-B175-0D07D150FC92}" type="presParOf" srcId="{DBC23B60-BB43-4D59-98F4-F865302CBAE9}" destId="{E7E82894-EFF0-4757-A9EF-0EFC03EF6858}" srcOrd="2" destOrd="0" presId="urn:microsoft.com/office/officeart/2005/8/layout/default"/>
    <dgm:cxn modelId="{41DCCBC1-7F25-41F0-8E12-BC56508EF69B}" type="presParOf" srcId="{DBC23B60-BB43-4D59-98F4-F865302CBAE9}" destId="{B5B02636-43FF-4C30-849E-5E389EE14AE7}" srcOrd="3" destOrd="0" presId="urn:microsoft.com/office/officeart/2005/8/layout/default"/>
    <dgm:cxn modelId="{5623CC22-AAB1-40B1-8C32-758E877C1841}" type="presParOf" srcId="{DBC23B60-BB43-4D59-98F4-F865302CBAE9}" destId="{F72B9830-DEC7-483D-A255-FC8F6AB9534F}" srcOrd="4" destOrd="0" presId="urn:microsoft.com/office/officeart/2005/8/layout/default"/>
    <dgm:cxn modelId="{94FBBBED-3460-4FFC-AAC5-4C5DF7EDDF9A}" type="presParOf" srcId="{DBC23B60-BB43-4D59-98F4-F865302CBAE9}" destId="{4F950CE3-4A8B-42EB-A25F-2FA5E54B75CB}" srcOrd="5" destOrd="0" presId="urn:microsoft.com/office/officeart/2005/8/layout/default"/>
    <dgm:cxn modelId="{282C3261-F9E7-49FA-B73C-B82C42B0CE37}" type="presParOf" srcId="{DBC23B60-BB43-4D59-98F4-F865302CBAE9}" destId="{23587F99-FA2E-49CA-876E-8954065C322A}" srcOrd="6" destOrd="0" presId="urn:microsoft.com/office/officeart/2005/8/layout/default"/>
    <dgm:cxn modelId="{B1677793-D2BB-4735-B090-019E2D9DBE84}" type="presParOf" srcId="{DBC23B60-BB43-4D59-98F4-F865302CBAE9}" destId="{96884024-1409-4163-AF8F-C1A216781954}" srcOrd="7" destOrd="0" presId="urn:microsoft.com/office/officeart/2005/8/layout/default"/>
    <dgm:cxn modelId="{6CAF5C09-9DDD-404A-926A-403D0255CD88}" type="presParOf" srcId="{DBC23B60-BB43-4D59-98F4-F865302CBAE9}" destId="{0B9D5691-0519-4177-8835-0BC593DA082D}" srcOrd="8" destOrd="0" presId="urn:microsoft.com/office/officeart/2005/8/layout/default"/>
    <dgm:cxn modelId="{6EF6AC48-9AF8-46C1-B258-0AA29ABF8AE7}" type="presParOf" srcId="{DBC23B60-BB43-4D59-98F4-F865302CBAE9}" destId="{EEEEF868-8C78-4847-81FB-03ED42193C93}" srcOrd="9" destOrd="0" presId="urn:microsoft.com/office/officeart/2005/8/layout/default"/>
    <dgm:cxn modelId="{A2065213-FE17-40EC-BADC-927B4FA128A6}" type="presParOf" srcId="{DBC23B60-BB43-4D59-98F4-F865302CBAE9}" destId="{B0E235D1-8A60-420A-9110-D4747A70B44E}" srcOrd="10" destOrd="0" presId="urn:microsoft.com/office/officeart/2005/8/layout/default"/>
    <dgm:cxn modelId="{AD26F4F1-F67F-45D0-9EDF-46E05DDC3F9E}" type="presParOf" srcId="{DBC23B60-BB43-4D59-98F4-F865302CBAE9}" destId="{CBC67B90-A858-4F0D-AE7D-1EE61D7FE3DC}" srcOrd="11" destOrd="0" presId="urn:microsoft.com/office/officeart/2005/8/layout/default"/>
    <dgm:cxn modelId="{D1E0EAA1-E90A-4D4D-A52C-91CEEBC46568}" type="presParOf" srcId="{DBC23B60-BB43-4D59-98F4-F865302CBAE9}" destId="{EB7FADC6-3820-481E-B44D-9779DD817881}" srcOrd="12" destOrd="0" presId="urn:microsoft.com/office/officeart/2005/8/layout/default"/>
    <dgm:cxn modelId="{CD166355-6C8F-4184-BE8E-3AD2E2D2C428}" type="presParOf" srcId="{DBC23B60-BB43-4D59-98F4-F865302CBAE9}" destId="{32B7B4AA-4222-4FF8-BA67-0040B6B5DD56}" srcOrd="13" destOrd="0" presId="urn:microsoft.com/office/officeart/2005/8/layout/default"/>
    <dgm:cxn modelId="{1577EB30-F384-48BA-A94E-44F96971AA41}" type="presParOf" srcId="{DBC23B60-BB43-4D59-98F4-F865302CBAE9}" destId="{D541BC65-BAA3-4EEB-9FCD-0B765D49F217}" srcOrd="14" destOrd="0" presId="urn:microsoft.com/office/officeart/2005/8/layout/default"/>
    <dgm:cxn modelId="{A46FFFA5-55A6-413F-8C20-4D65D357D9E4}" type="presParOf" srcId="{DBC23B60-BB43-4D59-98F4-F865302CBAE9}" destId="{CB789B6C-11AE-40E2-B0E4-F148D6D79F22}" srcOrd="15" destOrd="0" presId="urn:microsoft.com/office/officeart/2005/8/layout/default"/>
    <dgm:cxn modelId="{576AA5F0-3B74-45A3-992D-B07409B032A2}" type="presParOf" srcId="{DBC23B60-BB43-4D59-98F4-F865302CBAE9}" destId="{83D7ED89-E3A4-40F4-9C22-F7F49A9B0A3E}" srcOrd="16" destOrd="0" presId="urn:microsoft.com/office/officeart/2005/8/layout/default"/>
    <dgm:cxn modelId="{BB359318-733A-4879-9484-9B7CFB3CA4C3}" type="presParOf" srcId="{DBC23B60-BB43-4D59-98F4-F865302CBAE9}" destId="{F23C2CF2-CFEC-4B25-A3BB-B7B912863A36}" srcOrd="17" destOrd="0" presId="urn:microsoft.com/office/officeart/2005/8/layout/default"/>
    <dgm:cxn modelId="{C8505C09-62FA-4D43-9FAB-124B328825F1}" type="presParOf" srcId="{DBC23B60-BB43-4D59-98F4-F865302CBAE9}" destId="{3B788E29-87C6-40C1-90FD-1DEC935A58F8}" srcOrd="18" destOrd="0" presId="urn:microsoft.com/office/officeart/2005/8/layout/default"/>
    <dgm:cxn modelId="{94C2017C-7808-47D2-92E2-5A5BB02D2A57}" type="presParOf" srcId="{DBC23B60-BB43-4D59-98F4-F865302CBAE9}" destId="{354D5DDE-685B-45E8-B791-6C66DA383C77}" srcOrd="19" destOrd="0" presId="urn:microsoft.com/office/officeart/2005/8/layout/default"/>
    <dgm:cxn modelId="{0C818B37-B403-4F47-98E1-6BF331C049BE}" type="presParOf" srcId="{DBC23B60-BB43-4D59-98F4-F865302CBAE9}" destId="{35B0546F-38AD-434A-9418-49F76F3D8788}" srcOrd="20" destOrd="0" presId="urn:microsoft.com/office/officeart/2005/8/layout/default"/>
    <dgm:cxn modelId="{CFFD2836-B288-4D0A-9C36-7891C1CFE149}" type="presParOf" srcId="{DBC23B60-BB43-4D59-98F4-F865302CBAE9}" destId="{4DE543C5-3697-4CEB-A2BE-C7AA517E3516}" srcOrd="21" destOrd="0" presId="urn:microsoft.com/office/officeart/2005/8/layout/default"/>
    <dgm:cxn modelId="{8E877878-2BE4-4D02-B702-AB461ADA06A2}" type="presParOf" srcId="{DBC23B60-BB43-4D59-98F4-F865302CBAE9}" destId="{961050C2-D465-4425-800F-E05672055608}" srcOrd="22" destOrd="0" presId="urn:microsoft.com/office/officeart/2005/8/layout/default"/>
    <dgm:cxn modelId="{90C81976-5689-4611-86F1-CA0AB4AB5059}" type="presParOf" srcId="{DBC23B60-BB43-4D59-98F4-F865302CBAE9}" destId="{9F1A2CEB-DE3E-40F5-82F7-B638EDEFB0FA}" srcOrd="23" destOrd="0" presId="urn:microsoft.com/office/officeart/2005/8/layout/default"/>
    <dgm:cxn modelId="{CEA563EF-D754-4A76-B541-4C79DE3FF3F9}" type="presParOf" srcId="{DBC23B60-BB43-4D59-98F4-F865302CBAE9}" destId="{9E5EE8A8-5FCA-4B69-9304-126B83A10F4B}" srcOrd="24" destOrd="0" presId="urn:microsoft.com/office/officeart/2005/8/layout/default"/>
    <dgm:cxn modelId="{CE3B5ECA-5100-4F50-A059-85E27A0DB6D5}" type="presParOf" srcId="{DBC23B60-BB43-4D59-98F4-F865302CBAE9}" destId="{564292BA-76DE-438C-94CD-BED1CFEBBF21}" srcOrd="25" destOrd="0" presId="urn:microsoft.com/office/officeart/2005/8/layout/default"/>
    <dgm:cxn modelId="{D7EBBB7B-B2E5-41F7-88F2-B0EF791B6885}" type="presParOf" srcId="{DBC23B60-BB43-4D59-98F4-F865302CBAE9}" destId="{44FEB17D-4F23-42DB-9D8D-BF05A2C8E3AC}" srcOrd="26" destOrd="0" presId="urn:microsoft.com/office/officeart/2005/8/layout/default"/>
    <dgm:cxn modelId="{6FBE0223-B2E2-4DC9-A813-28709973AC29}" type="presParOf" srcId="{DBC23B60-BB43-4D59-98F4-F865302CBAE9}" destId="{AC2C447C-8B81-49C8-A172-6608E612C159}" srcOrd="27" destOrd="0" presId="urn:microsoft.com/office/officeart/2005/8/layout/default"/>
    <dgm:cxn modelId="{385A8911-1DAD-4580-8F47-F86A2B1DA634}" type="presParOf" srcId="{DBC23B60-BB43-4D59-98F4-F865302CBAE9}" destId="{D5B727EA-EE3A-4A97-813B-9EA79813F5CE}"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FE13FC-E796-499F-8CE0-7B6ACD9E1728}"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4CFFF8AF-7610-456A-9AC5-C7EDFDCAFE81}">
      <dgm:prSet phldrT="[Text]" phldr="0"/>
      <dgm:spPr/>
      <dgm:t>
        <a:bodyPr/>
        <a:lstStyle/>
        <a:p>
          <a:pPr rtl="0"/>
          <a:r>
            <a:rPr lang="en-US">
              <a:latin typeface="Arial"/>
              <a:cs typeface="Arial"/>
            </a:rPr>
            <a:t>Step one</a:t>
          </a:r>
        </a:p>
      </dgm:t>
    </dgm:pt>
    <dgm:pt modelId="{5E7C648E-B978-4D6A-9A63-B0E195094979}" type="parTrans" cxnId="{79309BB6-8EE3-474C-9104-A45DC3FC8292}">
      <dgm:prSet/>
      <dgm:spPr/>
      <dgm:t>
        <a:bodyPr/>
        <a:lstStyle/>
        <a:p>
          <a:endParaRPr lang="en-US"/>
        </a:p>
      </dgm:t>
    </dgm:pt>
    <dgm:pt modelId="{A3ECA2BF-CD6B-4F78-9FB0-581C1A847D47}" type="sibTrans" cxnId="{79309BB6-8EE3-474C-9104-A45DC3FC8292}">
      <dgm:prSet/>
      <dgm:spPr/>
      <dgm:t>
        <a:bodyPr/>
        <a:lstStyle/>
        <a:p>
          <a:endParaRPr lang="en-US"/>
        </a:p>
      </dgm:t>
    </dgm:pt>
    <dgm:pt modelId="{1C42FEC6-BF4E-4BBE-9C7C-3FA4616AE94B}">
      <dgm:prSet phldrT="[Text]" phldr="0"/>
      <dgm:spPr/>
      <dgm:t>
        <a:bodyPr/>
        <a:lstStyle/>
        <a:p>
          <a:pPr rtl="0"/>
          <a:r>
            <a:rPr lang="en-US" b="1">
              <a:latin typeface="Arial"/>
              <a:cs typeface="Arial"/>
            </a:rPr>
            <a:t>Rule out and treat any biological causes of distress</a:t>
          </a:r>
          <a:r>
            <a:rPr lang="en-US">
              <a:latin typeface="Arial"/>
              <a:cs typeface="Arial"/>
            </a:rPr>
            <a:t> (think pain, infection, dehydration, impact of underlying health condition </a:t>
          </a:r>
          <a:r>
            <a:rPr lang="en-US" err="1">
              <a:latin typeface="Arial"/>
              <a:cs typeface="Arial"/>
            </a:rPr>
            <a:t>etc</a:t>
          </a:r>
          <a:r>
            <a:rPr lang="en-US">
              <a:latin typeface="Arial"/>
              <a:cs typeface="Arial"/>
            </a:rPr>
            <a:t>) – or if not directly involved in treatment flag this to the care team involved, so they can further assess and treat</a:t>
          </a:r>
        </a:p>
      </dgm:t>
    </dgm:pt>
    <dgm:pt modelId="{D42E8165-9442-4E82-85A5-46D6050B0362}" type="parTrans" cxnId="{9E77D9D3-EB7A-439E-A6F6-7CA6EEB13C8D}">
      <dgm:prSet/>
      <dgm:spPr/>
      <dgm:t>
        <a:bodyPr/>
        <a:lstStyle/>
        <a:p>
          <a:endParaRPr lang="en-US"/>
        </a:p>
      </dgm:t>
    </dgm:pt>
    <dgm:pt modelId="{AF8A8BC2-7E0B-419B-AD14-0398CA6A1A84}" type="sibTrans" cxnId="{9E77D9D3-EB7A-439E-A6F6-7CA6EEB13C8D}">
      <dgm:prSet/>
      <dgm:spPr/>
      <dgm:t>
        <a:bodyPr/>
        <a:lstStyle/>
        <a:p>
          <a:endParaRPr lang="en-US"/>
        </a:p>
      </dgm:t>
    </dgm:pt>
    <dgm:pt modelId="{1E9645DF-5615-45C9-8C1D-58B7783BCC1B}">
      <dgm:prSet phldrT="[Text]" phldr="0"/>
      <dgm:spPr/>
      <dgm:t>
        <a:bodyPr/>
        <a:lstStyle/>
        <a:p>
          <a:pPr rtl="0"/>
          <a:r>
            <a:rPr lang="en-US">
              <a:latin typeface="Arial"/>
              <a:cs typeface="Arial"/>
            </a:rPr>
            <a:t>Step </a:t>
          </a:r>
          <a:r>
            <a:rPr lang="en-US" b="0">
              <a:solidFill>
                <a:schemeClr val="bg1"/>
              </a:solidFill>
              <a:latin typeface="Arial"/>
              <a:cs typeface="Arial"/>
            </a:rPr>
            <a:t>Two</a:t>
          </a:r>
          <a:endParaRPr lang="en-US" b="0">
            <a:solidFill>
              <a:schemeClr val="bg1"/>
            </a:solidFill>
            <a:latin typeface="Arial" panose="020B0604020202020204" pitchFamily="34" charset="0"/>
            <a:cs typeface="Arial" panose="020B0604020202020204" pitchFamily="34" charset="0"/>
          </a:endParaRPr>
        </a:p>
      </dgm:t>
    </dgm:pt>
    <dgm:pt modelId="{DE6F3DE7-B5FA-4845-9DB3-2ED8F69AACF0}" type="parTrans" cxnId="{CB185243-C2BB-4AFC-806B-F0D99A946ECB}">
      <dgm:prSet/>
      <dgm:spPr/>
      <dgm:t>
        <a:bodyPr/>
        <a:lstStyle/>
        <a:p>
          <a:endParaRPr lang="en-US"/>
        </a:p>
      </dgm:t>
    </dgm:pt>
    <dgm:pt modelId="{8E4B04F4-A488-4786-B080-3B3DFA7FEA63}" type="sibTrans" cxnId="{CB185243-C2BB-4AFC-806B-F0D99A946ECB}">
      <dgm:prSet/>
      <dgm:spPr/>
      <dgm:t>
        <a:bodyPr/>
        <a:lstStyle/>
        <a:p>
          <a:endParaRPr lang="en-US"/>
        </a:p>
      </dgm:t>
    </dgm:pt>
    <dgm:pt modelId="{91FF5EFC-068E-4CF7-9629-D465E623B372}">
      <dgm:prSet phldrT="[Text]" phldr="0"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a:latin typeface="Arial"/>
              <a:cs typeface="Arial"/>
            </a:rPr>
            <a:t>Consider </a:t>
          </a:r>
          <a:r>
            <a:rPr lang="en-US" sz="1600" b="1">
              <a:latin typeface="Arial"/>
              <a:cs typeface="Arial"/>
            </a:rPr>
            <a:t>social/environmental and psychological causes of distress </a:t>
          </a:r>
          <a:r>
            <a:rPr lang="en-US" sz="1600">
              <a:latin typeface="Arial"/>
              <a:cs typeface="Arial"/>
            </a:rPr>
            <a:t>and any direct changes that can be made to modify these</a:t>
          </a:r>
        </a:p>
      </dgm:t>
    </dgm:pt>
    <dgm:pt modelId="{C9F590C5-C744-4CFE-8187-B87901668BB1}" type="parTrans" cxnId="{FACA891C-437B-4CD3-A42E-5765A5C06B87}">
      <dgm:prSet/>
      <dgm:spPr/>
      <dgm:t>
        <a:bodyPr/>
        <a:lstStyle/>
        <a:p>
          <a:endParaRPr lang="en-US"/>
        </a:p>
      </dgm:t>
    </dgm:pt>
    <dgm:pt modelId="{A365FB83-9885-4B4B-BEFD-D4DFC0A73179}" type="sibTrans" cxnId="{FACA891C-437B-4CD3-A42E-5765A5C06B87}">
      <dgm:prSet/>
      <dgm:spPr/>
      <dgm:t>
        <a:bodyPr/>
        <a:lstStyle/>
        <a:p>
          <a:endParaRPr lang="en-US"/>
        </a:p>
      </dgm:t>
    </dgm:pt>
    <dgm:pt modelId="{AADB3975-3C98-46B9-A634-A9BBBE260468}">
      <dgm:prSet phldrT="[Text]" phldr="0"/>
      <dgm:spPr/>
      <dgm:t>
        <a:bodyPr/>
        <a:lstStyle/>
        <a:p>
          <a:pPr rtl="0"/>
          <a:r>
            <a:rPr lang="en-US">
              <a:latin typeface="Arial"/>
              <a:cs typeface="Arial"/>
            </a:rPr>
            <a:t>Step Three</a:t>
          </a:r>
        </a:p>
      </dgm:t>
    </dgm:pt>
    <dgm:pt modelId="{1304C2D7-4939-47ED-ADCB-1A8195C76F03}" type="parTrans" cxnId="{97ED59EB-F4D6-47ED-924F-EDF5BB0D42B2}">
      <dgm:prSet/>
      <dgm:spPr/>
      <dgm:t>
        <a:bodyPr/>
        <a:lstStyle/>
        <a:p>
          <a:endParaRPr lang="en-US"/>
        </a:p>
      </dgm:t>
    </dgm:pt>
    <dgm:pt modelId="{141223BB-72FF-4868-9861-6DB52505777A}" type="sibTrans" cxnId="{97ED59EB-F4D6-47ED-924F-EDF5BB0D42B2}">
      <dgm:prSet/>
      <dgm:spPr/>
      <dgm:t>
        <a:bodyPr/>
        <a:lstStyle/>
        <a:p>
          <a:endParaRPr lang="en-US"/>
        </a:p>
      </dgm:t>
    </dgm:pt>
    <dgm:pt modelId="{A8F57B4C-034E-4480-97B5-938E8895768D}">
      <dgm:prSet phldrT="[Text]" phldr="0" custT="1"/>
      <dgm:spPr/>
      <dgm:t>
        <a:bodyPr/>
        <a:lstStyle/>
        <a:p>
          <a:pPr rtl="0"/>
          <a:r>
            <a:rPr lang="en-US" sz="1600">
              <a:latin typeface="Arial"/>
              <a:cs typeface="Arial"/>
            </a:rPr>
            <a:t>Consider referring on for s</a:t>
          </a:r>
          <a:r>
            <a:rPr lang="en-US" sz="1600" b="1">
              <a:latin typeface="Arial"/>
              <a:cs typeface="Arial"/>
            </a:rPr>
            <a:t>pecialist input for assessing stress and distress</a:t>
          </a:r>
          <a:r>
            <a:rPr lang="en-US" sz="1600">
              <a:latin typeface="Arial"/>
              <a:cs typeface="Arial"/>
            </a:rPr>
            <a:t>. </a:t>
          </a:r>
        </a:p>
      </dgm:t>
    </dgm:pt>
    <dgm:pt modelId="{4C7ECDC3-CA70-4721-A78D-EB8BE9C597DC}" type="parTrans" cxnId="{08D6E5E5-F66C-406F-95A9-870F5AAEC6B4}">
      <dgm:prSet/>
      <dgm:spPr/>
      <dgm:t>
        <a:bodyPr/>
        <a:lstStyle/>
        <a:p>
          <a:endParaRPr lang="en-US"/>
        </a:p>
      </dgm:t>
    </dgm:pt>
    <dgm:pt modelId="{B6C7501B-C663-4F69-9253-8E005C389C30}" type="sibTrans" cxnId="{08D6E5E5-F66C-406F-95A9-870F5AAEC6B4}">
      <dgm:prSet/>
      <dgm:spPr/>
      <dgm:t>
        <a:bodyPr/>
        <a:lstStyle/>
        <a:p>
          <a:endParaRPr lang="en-US"/>
        </a:p>
      </dgm:t>
    </dgm:pt>
    <dgm:pt modelId="{791AF5A6-2E5B-450E-A0E3-2CF04E5B4DFA}">
      <dgm:prSet phldrT="[Text]" phldr="0"/>
      <dgm:spPr/>
      <dgm:t>
        <a:bodyPr/>
        <a:lstStyle/>
        <a:p>
          <a:pPr rtl="0"/>
          <a:endParaRPr lang="en-US"/>
        </a:p>
      </dgm:t>
    </dgm:pt>
    <dgm:pt modelId="{553A4B10-6329-4B39-9EFA-0F2B87FCFD1E}" type="parTrans" cxnId="{43F62186-0388-45B6-890B-4084356B5C97}">
      <dgm:prSet/>
      <dgm:spPr/>
      <dgm:t>
        <a:bodyPr/>
        <a:lstStyle/>
        <a:p>
          <a:endParaRPr lang="en-GB"/>
        </a:p>
      </dgm:t>
    </dgm:pt>
    <dgm:pt modelId="{020478AF-5C21-4005-B387-93B25F6467AA}" type="sibTrans" cxnId="{43F62186-0388-45B6-890B-4084356B5C97}">
      <dgm:prSet/>
      <dgm:spPr/>
      <dgm:t>
        <a:bodyPr/>
        <a:lstStyle/>
        <a:p>
          <a:endParaRPr lang="en-GB"/>
        </a:p>
      </dgm:t>
    </dgm:pt>
    <dgm:pt modelId="{9A604BA8-8786-4E1A-82DA-D7F4E179BB12}">
      <dgm:prSet phldrT="[Text]" phldr="0"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a:latin typeface="Arial"/>
              <a:cs typeface="Arial"/>
            </a:rPr>
            <a:t>Consider wider </a:t>
          </a:r>
          <a:r>
            <a:rPr lang="en-US" sz="1600" b="1">
              <a:latin typeface="Arial"/>
              <a:cs typeface="Arial"/>
            </a:rPr>
            <a:t>use of proactive and preventative strategies to reduce distress</a:t>
          </a:r>
          <a:r>
            <a:rPr lang="en-US" sz="1600">
              <a:latin typeface="Arial"/>
              <a:cs typeface="Arial"/>
            </a:rPr>
            <a:t> and suggestions related to these that could be made to care team</a:t>
          </a:r>
        </a:p>
        <a:p>
          <a:pPr marL="171450" lvl="1" indent="0" defTabSz="800100" rtl="0">
            <a:lnSpc>
              <a:spcPct val="90000"/>
            </a:lnSpc>
            <a:spcBef>
              <a:spcPct val="0"/>
            </a:spcBef>
            <a:spcAft>
              <a:spcPct val="15000"/>
            </a:spcAft>
            <a:buNone/>
          </a:pPr>
          <a:endParaRPr lang="en-US" sz="1300"/>
        </a:p>
      </dgm:t>
    </dgm:pt>
    <dgm:pt modelId="{27A44D75-71F9-4DF9-8ADF-92563638FEEB}" type="parTrans" cxnId="{8E80E4D8-1A41-4479-B82E-D3CEAF77BB7A}">
      <dgm:prSet/>
      <dgm:spPr/>
      <dgm:t>
        <a:bodyPr/>
        <a:lstStyle/>
        <a:p>
          <a:endParaRPr lang="en-GB"/>
        </a:p>
      </dgm:t>
    </dgm:pt>
    <dgm:pt modelId="{AE1798F9-7420-4B9F-8849-E6D6238AF979}" type="sibTrans" cxnId="{8E80E4D8-1A41-4479-B82E-D3CEAF77BB7A}">
      <dgm:prSet/>
      <dgm:spPr/>
      <dgm:t>
        <a:bodyPr/>
        <a:lstStyle/>
        <a:p>
          <a:endParaRPr lang="en-GB"/>
        </a:p>
      </dgm:t>
    </dgm:pt>
    <dgm:pt modelId="{44D30F7F-F2FE-4470-9B7F-30AE49DCDAC1}">
      <dgm:prSet phldr="0"/>
      <dgm:spPr/>
      <dgm:t>
        <a:bodyPr/>
        <a:lstStyle/>
        <a:p>
          <a:pPr rtl="0"/>
          <a:r>
            <a:rPr lang="en-US" sz="1600" b="1">
              <a:solidFill>
                <a:schemeClr val="tx1"/>
              </a:solidFill>
              <a:latin typeface="Arial"/>
              <a:cs typeface="Arial"/>
            </a:rPr>
            <a:t>In keeping with AHP roles highlighted earlier in presentation &amp; possible biopsychosocial causes of S&amp;D:</a:t>
          </a:r>
          <a:endParaRPr lang="en-GB"/>
        </a:p>
      </dgm:t>
    </dgm:pt>
    <dgm:pt modelId="{DF1DB926-4A16-4B5E-A286-C1D5E8EA92B5}" type="parTrans" cxnId="{3418D8A9-472D-4E0D-A4FF-6F9843431A21}">
      <dgm:prSet/>
      <dgm:spPr/>
    </dgm:pt>
    <dgm:pt modelId="{3E43896B-F365-41D2-B3B4-6FB47D04DC1E}" type="sibTrans" cxnId="{3418D8A9-472D-4E0D-A4FF-6F9843431A21}">
      <dgm:prSet/>
      <dgm:spPr/>
    </dgm:pt>
    <dgm:pt modelId="{40365166-EA2D-4033-A22A-7566F6DDD56E}">
      <dgm:prSet phldr="0"/>
      <dgm:spPr/>
      <dgm:t>
        <a:bodyPr/>
        <a:lstStyle/>
        <a:p>
          <a:pPr rtl="0"/>
          <a:r>
            <a:rPr lang="en-US" sz="1600">
              <a:latin typeface="Arial"/>
              <a:cs typeface="Arial"/>
            </a:rPr>
            <a:t>what this looks like will depend on area/service you work within. For those working in community or OA dementia wards referrals can be made to specialist OA services for assessment and intervention of distress – Psychological interventions for distress available via referral to OA CMHTs or for dementia wards direct to OA Psychology service. Within OAMHS there is a further stepped care approach before CMHTS would refer for Psychological Intervention.    If you are based in an acute hospital then assistance and assessment of distress would be via OA liaison</a:t>
          </a:r>
          <a:r>
            <a:rPr lang="en-US">
              <a:latin typeface="Arial"/>
              <a:cs typeface="Arial"/>
            </a:rPr>
            <a:t>.</a:t>
          </a:r>
        </a:p>
      </dgm:t>
    </dgm:pt>
    <dgm:pt modelId="{CD241326-601C-438A-BFA4-7AC21AC2BBD2}" type="parTrans" cxnId="{4F40D3E3-016F-40A7-A5C5-054EEF4826D9}">
      <dgm:prSet/>
      <dgm:spPr/>
    </dgm:pt>
    <dgm:pt modelId="{6BD5C01A-0966-4319-B650-D4FBD4E90B3B}" type="sibTrans" cxnId="{4F40D3E3-016F-40A7-A5C5-054EEF4826D9}">
      <dgm:prSet/>
      <dgm:spPr/>
    </dgm:pt>
    <dgm:pt modelId="{2A5B35E5-C9C7-43CD-813B-824FAA342576}" type="pres">
      <dgm:prSet presAssocID="{74FE13FC-E796-499F-8CE0-7B6ACD9E1728}" presName="linearFlow" presStyleCnt="0">
        <dgm:presLayoutVars>
          <dgm:dir/>
          <dgm:animLvl val="lvl"/>
          <dgm:resizeHandles val="exact"/>
        </dgm:presLayoutVars>
      </dgm:prSet>
      <dgm:spPr/>
    </dgm:pt>
    <dgm:pt modelId="{B91E7B16-F229-441A-B563-2CBB893F35E2}" type="pres">
      <dgm:prSet presAssocID="{4CFFF8AF-7610-456A-9AC5-C7EDFDCAFE81}" presName="composite" presStyleCnt="0"/>
      <dgm:spPr/>
    </dgm:pt>
    <dgm:pt modelId="{2A35D107-4BC5-45A4-AB26-9AF5761C0BCE}" type="pres">
      <dgm:prSet presAssocID="{4CFFF8AF-7610-456A-9AC5-C7EDFDCAFE81}" presName="parentText" presStyleLbl="alignNode1" presStyleIdx="0" presStyleCnt="3">
        <dgm:presLayoutVars>
          <dgm:chMax val="1"/>
          <dgm:bulletEnabled val="1"/>
        </dgm:presLayoutVars>
      </dgm:prSet>
      <dgm:spPr/>
    </dgm:pt>
    <dgm:pt modelId="{997B5DC3-CC80-4A93-BC61-21C6C5F19B20}" type="pres">
      <dgm:prSet presAssocID="{4CFFF8AF-7610-456A-9AC5-C7EDFDCAFE81}" presName="descendantText" presStyleLbl="alignAcc1" presStyleIdx="0" presStyleCnt="3" custScaleY="100000">
        <dgm:presLayoutVars>
          <dgm:bulletEnabled val="1"/>
        </dgm:presLayoutVars>
      </dgm:prSet>
      <dgm:spPr/>
    </dgm:pt>
    <dgm:pt modelId="{6A628F35-E4E4-4F3B-B334-4278EA9D81BD}" type="pres">
      <dgm:prSet presAssocID="{A3ECA2BF-CD6B-4F78-9FB0-581C1A847D47}" presName="sp" presStyleCnt="0"/>
      <dgm:spPr/>
    </dgm:pt>
    <dgm:pt modelId="{9850649E-0725-4805-BF19-50ECC8CC24D9}" type="pres">
      <dgm:prSet presAssocID="{1E9645DF-5615-45C9-8C1D-58B7783BCC1B}" presName="composite" presStyleCnt="0"/>
      <dgm:spPr/>
    </dgm:pt>
    <dgm:pt modelId="{DB36E3CA-C56E-41B5-A7E3-48686B0B8490}" type="pres">
      <dgm:prSet presAssocID="{1E9645DF-5615-45C9-8C1D-58B7783BCC1B}" presName="parentText" presStyleLbl="alignNode1" presStyleIdx="1" presStyleCnt="3" custLinFactNeighborX="1788" custLinFactNeighborY="-12966">
        <dgm:presLayoutVars>
          <dgm:chMax val="1"/>
          <dgm:bulletEnabled val="1"/>
        </dgm:presLayoutVars>
      </dgm:prSet>
      <dgm:spPr/>
    </dgm:pt>
    <dgm:pt modelId="{5A8428E2-A237-49FF-911C-CA6B73F60521}" type="pres">
      <dgm:prSet presAssocID="{1E9645DF-5615-45C9-8C1D-58B7783BCC1B}" presName="descendantText" presStyleLbl="alignAcc1" presStyleIdx="1" presStyleCnt="3" custScaleY="155046" custLinFactNeighborX="95" custLinFactNeighborY="-13480">
        <dgm:presLayoutVars>
          <dgm:bulletEnabled val="1"/>
        </dgm:presLayoutVars>
      </dgm:prSet>
      <dgm:spPr/>
    </dgm:pt>
    <dgm:pt modelId="{54E7FA84-351E-4860-9772-D30A42F7049D}" type="pres">
      <dgm:prSet presAssocID="{8E4B04F4-A488-4786-B080-3B3DFA7FEA63}" presName="sp" presStyleCnt="0"/>
      <dgm:spPr/>
    </dgm:pt>
    <dgm:pt modelId="{EC4C190D-2DA4-40BA-A516-D31714D48BD0}" type="pres">
      <dgm:prSet presAssocID="{AADB3975-3C98-46B9-A634-A9BBBE260468}" presName="composite" presStyleCnt="0"/>
      <dgm:spPr/>
    </dgm:pt>
    <dgm:pt modelId="{BA6811F9-822A-4BB3-B3B2-F526472A8673}" type="pres">
      <dgm:prSet presAssocID="{AADB3975-3C98-46B9-A634-A9BBBE260468}" presName="parentText" presStyleLbl="alignNode1" presStyleIdx="2" presStyleCnt="3">
        <dgm:presLayoutVars>
          <dgm:chMax val="1"/>
          <dgm:bulletEnabled val="1"/>
        </dgm:presLayoutVars>
      </dgm:prSet>
      <dgm:spPr/>
    </dgm:pt>
    <dgm:pt modelId="{2A34A8DE-4BE3-42DF-83D1-CE59866F2B77}" type="pres">
      <dgm:prSet presAssocID="{AADB3975-3C98-46B9-A634-A9BBBE260468}" presName="descendantText" presStyleLbl="alignAcc1" presStyleIdx="2" presStyleCnt="3" custScaleY="205599">
        <dgm:presLayoutVars>
          <dgm:bulletEnabled val="1"/>
        </dgm:presLayoutVars>
      </dgm:prSet>
      <dgm:spPr/>
    </dgm:pt>
  </dgm:ptLst>
  <dgm:cxnLst>
    <dgm:cxn modelId="{FACA891C-437B-4CD3-A42E-5765A5C06B87}" srcId="{1E9645DF-5615-45C9-8C1D-58B7783BCC1B}" destId="{91FF5EFC-068E-4CF7-9629-D465E623B372}" srcOrd="1" destOrd="0" parTransId="{C9F590C5-C744-4CFE-8187-B87901668BB1}" sibTransId="{A365FB83-9885-4B4B-BEFD-D4DFC0A73179}"/>
    <dgm:cxn modelId="{B8FC603C-4352-4760-A1BF-9E3ED564792A}" type="presOf" srcId="{AADB3975-3C98-46B9-A634-A9BBBE260468}" destId="{BA6811F9-822A-4BB3-B3B2-F526472A8673}" srcOrd="0" destOrd="0" presId="urn:microsoft.com/office/officeart/2005/8/layout/chevron2"/>
    <dgm:cxn modelId="{9ABB7B3F-3367-4BA8-996B-A81043641E4B}" type="presOf" srcId="{40365166-EA2D-4033-A22A-7566F6DDD56E}" destId="{2A34A8DE-4BE3-42DF-83D1-CE59866F2B77}" srcOrd="0" destOrd="1" presId="urn:microsoft.com/office/officeart/2005/8/layout/chevron2"/>
    <dgm:cxn modelId="{2C395E5B-15B2-47EC-B242-1F190A6B2945}" type="presOf" srcId="{A8F57B4C-034E-4480-97B5-938E8895768D}" destId="{2A34A8DE-4BE3-42DF-83D1-CE59866F2B77}" srcOrd="0" destOrd="0" presId="urn:microsoft.com/office/officeart/2005/8/layout/chevron2"/>
    <dgm:cxn modelId="{DDAB9060-D4A0-4885-9EA3-BC93FA917CD1}" type="presOf" srcId="{91FF5EFC-068E-4CF7-9629-D465E623B372}" destId="{5A8428E2-A237-49FF-911C-CA6B73F60521}" srcOrd="0" destOrd="1" presId="urn:microsoft.com/office/officeart/2005/8/layout/chevron2"/>
    <dgm:cxn modelId="{8AEF9361-5FF1-40B4-9A68-F593DDECFF86}" type="presOf" srcId="{1E9645DF-5615-45C9-8C1D-58B7783BCC1B}" destId="{DB36E3CA-C56E-41B5-A7E3-48686B0B8490}" srcOrd="0" destOrd="0" presId="urn:microsoft.com/office/officeart/2005/8/layout/chevron2"/>
    <dgm:cxn modelId="{4CA20262-E656-4DA7-A7E4-8F8D12A0ED80}" type="presOf" srcId="{74FE13FC-E796-499F-8CE0-7B6ACD9E1728}" destId="{2A5B35E5-C9C7-43CD-813B-824FAA342576}" srcOrd="0" destOrd="0" presId="urn:microsoft.com/office/officeart/2005/8/layout/chevron2"/>
    <dgm:cxn modelId="{CB185243-C2BB-4AFC-806B-F0D99A946ECB}" srcId="{74FE13FC-E796-499F-8CE0-7B6ACD9E1728}" destId="{1E9645DF-5615-45C9-8C1D-58B7783BCC1B}" srcOrd="1" destOrd="0" parTransId="{DE6F3DE7-B5FA-4845-9DB3-2ED8F69AACF0}" sibTransId="{8E4B04F4-A488-4786-B080-3B3DFA7FEA63}"/>
    <dgm:cxn modelId="{C9BBE863-A0FF-4450-8E10-1DDE46435EC8}" type="presOf" srcId="{4CFFF8AF-7610-456A-9AC5-C7EDFDCAFE81}" destId="{2A35D107-4BC5-45A4-AB26-9AF5761C0BCE}" srcOrd="0" destOrd="0" presId="urn:microsoft.com/office/officeart/2005/8/layout/chevron2"/>
    <dgm:cxn modelId="{28D2F24B-4AC8-424B-832C-66DB8571DA50}" type="presOf" srcId="{1C42FEC6-BF4E-4BBE-9C7C-3FA4616AE94B}" destId="{997B5DC3-CC80-4A93-BC61-21C6C5F19B20}" srcOrd="0" destOrd="0" presId="urn:microsoft.com/office/officeart/2005/8/layout/chevron2"/>
    <dgm:cxn modelId="{65161A58-A44C-4EB0-8CCA-74B961AE928E}" type="presOf" srcId="{44D30F7F-F2FE-4470-9B7F-30AE49DCDAC1}" destId="{5A8428E2-A237-49FF-911C-CA6B73F60521}" srcOrd="0" destOrd="0" presId="urn:microsoft.com/office/officeart/2005/8/layout/chevron2"/>
    <dgm:cxn modelId="{43F62186-0388-45B6-890B-4084356B5C97}" srcId="{4CFFF8AF-7610-456A-9AC5-C7EDFDCAFE81}" destId="{791AF5A6-2E5B-450E-A0E3-2CF04E5B4DFA}" srcOrd="1" destOrd="0" parTransId="{553A4B10-6329-4B39-9EFA-0F2B87FCFD1E}" sibTransId="{020478AF-5C21-4005-B387-93B25F6467AA}"/>
    <dgm:cxn modelId="{2D5CCE98-407F-4525-A62A-ACB4FADE414D}" type="presOf" srcId="{9A604BA8-8786-4E1A-82DA-D7F4E179BB12}" destId="{5A8428E2-A237-49FF-911C-CA6B73F60521}" srcOrd="0" destOrd="2" presId="urn:microsoft.com/office/officeart/2005/8/layout/chevron2"/>
    <dgm:cxn modelId="{3418D8A9-472D-4E0D-A4FF-6F9843431A21}" srcId="{1E9645DF-5615-45C9-8C1D-58B7783BCC1B}" destId="{44D30F7F-F2FE-4470-9B7F-30AE49DCDAC1}" srcOrd="0" destOrd="0" parTransId="{DF1DB926-4A16-4B5E-A286-C1D5E8EA92B5}" sibTransId="{3E43896B-F365-41D2-B3B4-6FB47D04DC1E}"/>
    <dgm:cxn modelId="{79309BB6-8EE3-474C-9104-A45DC3FC8292}" srcId="{74FE13FC-E796-499F-8CE0-7B6ACD9E1728}" destId="{4CFFF8AF-7610-456A-9AC5-C7EDFDCAFE81}" srcOrd="0" destOrd="0" parTransId="{5E7C648E-B978-4D6A-9A63-B0E195094979}" sibTransId="{A3ECA2BF-CD6B-4F78-9FB0-581C1A847D47}"/>
    <dgm:cxn modelId="{F4176CD2-3413-490C-9463-EEA87AB5F899}" type="presOf" srcId="{791AF5A6-2E5B-450E-A0E3-2CF04E5B4DFA}" destId="{997B5DC3-CC80-4A93-BC61-21C6C5F19B20}" srcOrd="0" destOrd="1" presId="urn:microsoft.com/office/officeart/2005/8/layout/chevron2"/>
    <dgm:cxn modelId="{9E77D9D3-EB7A-439E-A6F6-7CA6EEB13C8D}" srcId="{4CFFF8AF-7610-456A-9AC5-C7EDFDCAFE81}" destId="{1C42FEC6-BF4E-4BBE-9C7C-3FA4616AE94B}" srcOrd="0" destOrd="0" parTransId="{D42E8165-9442-4E82-85A5-46D6050B0362}" sibTransId="{AF8A8BC2-7E0B-419B-AD14-0398CA6A1A84}"/>
    <dgm:cxn modelId="{8E80E4D8-1A41-4479-B82E-D3CEAF77BB7A}" srcId="{1E9645DF-5615-45C9-8C1D-58B7783BCC1B}" destId="{9A604BA8-8786-4E1A-82DA-D7F4E179BB12}" srcOrd="2" destOrd="0" parTransId="{27A44D75-71F9-4DF9-8ADF-92563638FEEB}" sibTransId="{AE1798F9-7420-4B9F-8849-E6D6238AF979}"/>
    <dgm:cxn modelId="{4F40D3E3-016F-40A7-A5C5-054EEF4826D9}" srcId="{AADB3975-3C98-46B9-A634-A9BBBE260468}" destId="{40365166-EA2D-4033-A22A-7566F6DDD56E}" srcOrd="1" destOrd="0" parTransId="{CD241326-601C-438A-BFA4-7AC21AC2BBD2}" sibTransId="{6BD5C01A-0966-4319-B650-D4FBD4E90B3B}"/>
    <dgm:cxn modelId="{08D6E5E5-F66C-406F-95A9-870F5AAEC6B4}" srcId="{AADB3975-3C98-46B9-A634-A9BBBE260468}" destId="{A8F57B4C-034E-4480-97B5-938E8895768D}" srcOrd="0" destOrd="0" parTransId="{4C7ECDC3-CA70-4721-A78D-EB8BE9C597DC}" sibTransId="{B6C7501B-C663-4F69-9253-8E005C389C30}"/>
    <dgm:cxn modelId="{97ED59EB-F4D6-47ED-924F-EDF5BB0D42B2}" srcId="{74FE13FC-E796-499F-8CE0-7B6ACD9E1728}" destId="{AADB3975-3C98-46B9-A634-A9BBBE260468}" srcOrd="2" destOrd="0" parTransId="{1304C2D7-4939-47ED-ADCB-1A8195C76F03}" sibTransId="{141223BB-72FF-4868-9861-6DB52505777A}"/>
    <dgm:cxn modelId="{39C27914-3668-499E-806C-28F958D84D37}" type="presParOf" srcId="{2A5B35E5-C9C7-43CD-813B-824FAA342576}" destId="{B91E7B16-F229-441A-B563-2CBB893F35E2}" srcOrd="0" destOrd="0" presId="urn:microsoft.com/office/officeart/2005/8/layout/chevron2"/>
    <dgm:cxn modelId="{F4E8B24E-F18E-421E-A841-308034328131}" type="presParOf" srcId="{B91E7B16-F229-441A-B563-2CBB893F35E2}" destId="{2A35D107-4BC5-45A4-AB26-9AF5761C0BCE}" srcOrd="0" destOrd="0" presId="urn:microsoft.com/office/officeart/2005/8/layout/chevron2"/>
    <dgm:cxn modelId="{7ACBE4B2-E1F1-4EB7-AF04-90177453BE1D}" type="presParOf" srcId="{B91E7B16-F229-441A-B563-2CBB893F35E2}" destId="{997B5DC3-CC80-4A93-BC61-21C6C5F19B20}" srcOrd="1" destOrd="0" presId="urn:microsoft.com/office/officeart/2005/8/layout/chevron2"/>
    <dgm:cxn modelId="{AD6FF63F-533B-4570-B913-1596D77AABB6}" type="presParOf" srcId="{2A5B35E5-C9C7-43CD-813B-824FAA342576}" destId="{6A628F35-E4E4-4F3B-B334-4278EA9D81BD}" srcOrd="1" destOrd="0" presId="urn:microsoft.com/office/officeart/2005/8/layout/chevron2"/>
    <dgm:cxn modelId="{FC7A30C4-240A-40FA-936C-7F54B82805DA}" type="presParOf" srcId="{2A5B35E5-C9C7-43CD-813B-824FAA342576}" destId="{9850649E-0725-4805-BF19-50ECC8CC24D9}" srcOrd="2" destOrd="0" presId="urn:microsoft.com/office/officeart/2005/8/layout/chevron2"/>
    <dgm:cxn modelId="{6BDA988D-C5AC-4627-909F-1EDDC2077E4A}" type="presParOf" srcId="{9850649E-0725-4805-BF19-50ECC8CC24D9}" destId="{DB36E3CA-C56E-41B5-A7E3-48686B0B8490}" srcOrd="0" destOrd="0" presId="urn:microsoft.com/office/officeart/2005/8/layout/chevron2"/>
    <dgm:cxn modelId="{7B02E28C-8126-470B-9AE7-4088B66EE835}" type="presParOf" srcId="{9850649E-0725-4805-BF19-50ECC8CC24D9}" destId="{5A8428E2-A237-49FF-911C-CA6B73F60521}" srcOrd="1" destOrd="0" presId="urn:microsoft.com/office/officeart/2005/8/layout/chevron2"/>
    <dgm:cxn modelId="{B0437942-8426-4D4E-BF0C-391BA7280273}" type="presParOf" srcId="{2A5B35E5-C9C7-43CD-813B-824FAA342576}" destId="{54E7FA84-351E-4860-9772-D30A42F7049D}" srcOrd="3" destOrd="0" presId="urn:microsoft.com/office/officeart/2005/8/layout/chevron2"/>
    <dgm:cxn modelId="{04F85155-6B38-42E6-AA5F-82D11CA33B95}" type="presParOf" srcId="{2A5B35E5-C9C7-43CD-813B-824FAA342576}" destId="{EC4C190D-2DA4-40BA-A516-D31714D48BD0}" srcOrd="4" destOrd="0" presId="urn:microsoft.com/office/officeart/2005/8/layout/chevron2"/>
    <dgm:cxn modelId="{6D395837-B6FE-46B7-8ADA-BD8EF720F32A}" type="presParOf" srcId="{EC4C190D-2DA4-40BA-A516-D31714D48BD0}" destId="{BA6811F9-822A-4BB3-B3B2-F526472A8673}" srcOrd="0" destOrd="0" presId="urn:microsoft.com/office/officeart/2005/8/layout/chevron2"/>
    <dgm:cxn modelId="{3B6E267C-2AF9-46F2-9BBC-7650FC730EA9}" type="presParOf" srcId="{EC4C190D-2DA4-40BA-A516-D31714D48BD0}" destId="{2A34A8DE-4BE3-42DF-83D1-CE59866F2B7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F4BD6-411A-4618-A8F5-2E4C907B8047}">
      <dsp:nvSpPr>
        <dsp:cNvPr id="0" name=""/>
        <dsp:cNvSpPr/>
      </dsp:nvSpPr>
      <dsp:spPr>
        <a:xfrm>
          <a:off x="562927" y="7882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05E65-E58A-4FEE-B9C2-9532565EDF0E}">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A15A99-171B-4FD2-B3D5-5E3118E3735C}">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Cameras off</a:t>
          </a:r>
          <a:endParaRPr lang="en-US" sz="1700" kern="1200"/>
        </a:p>
      </dsp:txBody>
      <dsp:txXfrm>
        <a:off x="100682" y="2684598"/>
        <a:ext cx="2370489" cy="720000"/>
      </dsp:txXfrm>
    </dsp:sp>
    <dsp:sp modelId="{DE211D25-C5D9-430A-A31E-BDF68FBA0293}">
      <dsp:nvSpPr>
        <dsp:cNvPr id="0" name=""/>
        <dsp:cNvSpPr/>
      </dsp:nvSpPr>
      <dsp:spPr>
        <a:xfrm>
          <a:off x="3348252" y="7882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B183E-EA64-46F1-BCD0-A8CD3C549EE5}">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55EF9B-DC9C-4E2B-9048-0C88E36036DC}">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Mics muted</a:t>
          </a:r>
          <a:endParaRPr lang="en-US" sz="1700" kern="1200"/>
        </a:p>
      </dsp:txBody>
      <dsp:txXfrm>
        <a:off x="2886007" y="2684598"/>
        <a:ext cx="2370489" cy="720000"/>
      </dsp:txXfrm>
    </dsp:sp>
    <dsp:sp modelId="{DAF09CF8-8822-44E6-8838-93E4FAEA58D8}">
      <dsp:nvSpPr>
        <dsp:cNvPr id="0" name=""/>
        <dsp:cNvSpPr/>
      </dsp:nvSpPr>
      <dsp:spPr>
        <a:xfrm>
          <a:off x="6133577" y="7882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317FB-B704-4F18-9ADE-B6B8259ECD3B}">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2F3C92-F01E-47A1-A31E-1A60602CD84A}">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Time for questions at the end</a:t>
          </a:r>
          <a:endParaRPr lang="en-US" sz="1700" kern="1200"/>
        </a:p>
      </dsp:txBody>
      <dsp:txXfrm>
        <a:off x="5671332" y="2684598"/>
        <a:ext cx="2370489" cy="720000"/>
      </dsp:txXfrm>
    </dsp:sp>
    <dsp:sp modelId="{AC9B60AC-0A41-4D6F-9E17-438D81B122D5}">
      <dsp:nvSpPr>
        <dsp:cNvPr id="0" name=""/>
        <dsp:cNvSpPr/>
      </dsp:nvSpPr>
      <dsp:spPr>
        <a:xfrm>
          <a:off x="8918902" y="7882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D673F-E45C-431D-B2EE-CD8494529D5A}">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B0265-52E4-4C06-9267-A2FD2FA44A8E}">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defRPr cap="all"/>
          </a:pPr>
          <a:r>
            <a:rPr lang="en-GB" sz="1700" kern="1200">
              <a:latin typeface="Aptos Display" panose="02110004020202020204"/>
            </a:rPr>
            <a:t>Webinar and recording</a:t>
          </a:r>
          <a:r>
            <a:rPr lang="en-GB" sz="1700" kern="1200"/>
            <a:t> will start </a:t>
          </a:r>
          <a:r>
            <a:rPr lang="en-GB" sz="1700" kern="1200">
              <a:latin typeface="Aptos Display" panose="02110004020202020204"/>
            </a:rPr>
            <a:t>at 12:00</a:t>
          </a:r>
          <a:endParaRPr lang="en-US" sz="1700" kern="1200"/>
        </a:p>
      </dsp:txBody>
      <dsp:txXfrm>
        <a:off x="8456657" y="2684598"/>
        <a:ext cx="237048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24960-ED5D-4700-869C-477426628A46}">
      <dsp:nvSpPr>
        <dsp:cNvPr id="0" name=""/>
        <dsp:cNvSpPr/>
      </dsp:nvSpPr>
      <dsp:spPr>
        <a:xfrm>
          <a:off x="0" y="2047"/>
          <a:ext cx="10927829"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C9A0A-662E-4760-80D7-59941404DFF8}">
      <dsp:nvSpPr>
        <dsp:cNvPr id="0" name=""/>
        <dsp:cNvSpPr/>
      </dsp:nvSpPr>
      <dsp:spPr>
        <a:xfrm>
          <a:off x="0" y="2047"/>
          <a:ext cx="10927829" cy="139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defRPr b="1"/>
          </a:pPr>
          <a:r>
            <a:rPr lang="en-GB" sz="3600" kern="1200"/>
            <a:t>Stress and distress behaviours are common in dementia</a:t>
          </a:r>
          <a:endParaRPr lang="en-US" sz="3600" kern="1200"/>
        </a:p>
      </dsp:txBody>
      <dsp:txXfrm>
        <a:off x="0" y="2047"/>
        <a:ext cx="10927829" cy="1396236"/>
      </dsp:txXfrm>
    </dsp:sp>
    <dsp:sp modelId="{D312BBEB-D01E-4CC6-9523-EF308A71AA56}">
      <dsp:nvSpPr>
        <dsp:cNvPr id="0" name=""/>
        <dsp:cNvSpPr/>
      </dsp:nvSpPr>
      <dsp:spPr>
        <a:xfrm>
          <a:off x="0" y="1398284"/>
          <a:ext cx="10927829"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9BA01-52F7-43AD-BC59-FC27107DB4CB}">
      <dsp:nvSpPr>
        <dsp:cNvPr id="0" name=""/>
        <dsp:cNvSpPr/>
      </dsp:nvSpPr>
      <dsp:spPr>
        <a:xfrm>
          <a:off x="0" y="1398284"/>
          <a:ext cx="10927829" cy="139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defRPr b="1"/>
          </a:pPr>
          <a:r>
            <a:rPr lang="en-GB" sz="3600" kern="1200"/>
            <a:t>Estimated 40% of acute beds occupied by someone living with dementia</a:t>
          </a:r>
          <a:endParaRPr lang="en-US" sz="3600" kern="1200"/>
        </a:p>
      </dsp:txBody>
      <dsp:txXfrm>
        <a:off x="0" y="1398284"/>
        <a:ext cx="10927829" cy="1396236"/>
      </dsp:txXfrm>
    </dsp:sp>
    <dsp:sp modelId="{54FA0EC3-34CF-4365-A56A-9EF91DA14086}">
      <dsp:nvSpPr>
        <dsp:cNvPr id="0" name=""/>
        <dsp:cNvSpPr/>
      </dsp:nvSpPr>
      <dsp:spPr>
        <a:xfrm>
          <a:off x="0" y="2794520"/>
          <a:ext cx="10927829"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5B390-9046-4E3B-B902-B8BAAFC803C6}">
      <dsp:nvSpPr>
        <dsp:cNvPr id="0" name=""/>
        <dsp:cNvSpPr/>
      </dsp:nvSpPr>
      <dsp:spPr>
        <a:xfrm>
          <a:off x="0" y="2794520"/>
          <a:ext cx="10927829" cy="139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100000"/>
            </a:lnSpc>
            <a:spcBef>
              <a:spcPct val="0"/>
            </a:spcBef>
            <a:spcAft>
              <a:spcPct val="35000"/>
            </a:spcAft>
            <a:buNone/>
            <a:defRPr b="1"/>
          </a:pPr>
          <a:r>
            <a:rPr lang="en-GB" sz="3600" kern="1200">
              <a:latin typeface="Aptos Display" panose="020F0302020204030204"/>
            </a:rPr>
            <a:t>AHP's are likely to meet individuals experiencing stress and distress in a range of settings</a:t>
          </a:r>
        </a:p>
      </dsp:txBody>
      <dsp:txXfrm>
        <a:off x="0" y="2794520"/>
        <a:ext cx="10927829" cy="1396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6DA13-89E5-4103-A78C-0846CDF2BC28}">
      <dsp:nvSpPr>
        <dsp:cNvPr id="0" name=""/>
        <dsp:cNvSpPr/>
      </dsp:nvSpPr>
      <dsp:spPr>
        <a:xfrm>
          <a:off x="334178"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347FB-5BE8-4FE0-BD4C-48EFB643C815}">
      <dsp:nvSpPr>
        <dsp:cNvPr id="0" name=""/>
        <dsp:cNvSpPr/>
      </dsp:nvSpPr>
      <dsp:spPr>
        <a:xfrm>
          <a:off x="539842"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E3CC54-9FD5-41F8-91E2-756E2084BAE0}">
      <dsp:nvSpPr>
        <dsp:cNvPr id="0" name=""/>
        <dsp:cNvSpPr/>
      </dsp:nvSpPr>
      <dsp:spPr>
        <a:xfrm>
          <a:off x="2568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Physical movement</a:t>
          </a:r>
          <a:endParaRPr lang="en-US" sz="1500" kern="1200"/>
        </a:p>
      </dsp:txBody>
      <dsp:txXfrm>
        <a:off x="25682" y="1265836"/>
        <a:ext cx="1582031" cy="632812"/>
      </dsp:txXfrm>
    </dsp:sp>
    <dsp:sp modelId="{67B14A79-A3BC-4CDA-9D64-78E16D229F33}">
      <dsp:nvSpPr>
        <dsp:cNvPr id="0" name=""/>
        <dsp:cNvSpPr/>
      </dsp:nvSpPr>
      <dsp:spPr>
        <a:xfrm>
          <a:off x="2193064" y="211"/>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686FF-E757-45C1-9CE1-35BB926DF07F}">
      <dsp:nvSpPr>
        <dsp:cNvPr id="0" name=""/>
        <dsp:cNvSpPr/>
      </dsp:nvSpPr>
      <dsp:spPr>
        <a:xfrm>
          <a:off x="2398728"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53B303-DB5B-4FF0-B5C8-109EFC170703}">
      <dsp:nvSpPr>
        <dsp:cNvPr id="0" name=""/>
        <dsp:cNvSpPr/>
      </dsp:nvSpPr>
      <dsp:spPr>
        <a:xfrm>
          <a:off x="188456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Reducing pain and fatigue</a:t>
          </a:r>
          <a:endParaRPr lang="en-US" sz="1500" kern="1200"/>
        </a:p>
      </dsp:txBody>
      <dsp:txXfrm>
        <a:off x="1884568" y="1265836"/>
        <a:ext cx="1582031" cy="632812"/>
      </dsp:txXfrm>
    </dsp:sp>
    <dsp:sp modelId="{2534F4B2-82B3-49AC-90DF-575F827EDDFF}">
      <dsp:nvSpPr>
        <dsp:cNvPr id="0" name=""/>
        <dsp:cNvSpPr/>
      </dsp:nvSpPr>
      <dsp:spPr>
        <a:xfrm>
          <a:off x="4051951" y="211"/>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EF6BE-2BC3-4A37-8E8E-48F31A9B5EEB}">
      <dsp:nvSpPr>
        <dsp:cNvPr id="0" name=""/>
        <dsp:cNvSpPr/>
      </dsp:nvSpPr>
      <dsp:spPr>
        <a:xfrm>
          <a:off x="4257615"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03CCAC-C847-4CA1-A925-FEFB6088E7FF}">
      <dsp:nvSpPr>
        <dsp:cNvPr id="0" name=""/>
        <dsp:cNvSpPr/>
      </dsp:nvSpPr>
      <dsp:spPr>
        <a:xfrm>
          <a:off x="374345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Facilitate and maximise communication</a:t>
          </a:r>
          <a:endParaRPr lang="en-US" sz="1500" kern="1200"/>
        </a:p>
      </dsp:txBody>
      <dsp:txXfrm>
        <a:off x="3743455" y="1265836"/>
        <a:ext cx="1582031" cy="632812"/>
      </dsp:txXfrm>
    </dsp:sp>
    <dsp:sp modelId="{75FD9912-0665-4A9E-83FA-167A59F87C56}">
      <dsp:nvSpPr>
        <dsp:cNvPr id="0" name=""/>
        <dsp:cNvSpPr/>
      </dsp:nvSpPr>
      <dsp:spPr>
        <a:xfrm>
          <a:off x="5910838" y="211"/>
          <a:ext cx="965039" cy="9650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B5E32-0660-48FC-A93F-1E3EE95759A2}">
      <dsp:nvSpPr>
        <dsp:cNvPr id="0" name=""/>
        <dsp:cNvSpPr/>
      </dsp:nvSpPr>
      <dsp:spPr>
        <a:xfrm>
          <a:off x="6116502"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DDB5E-7963-4BCE-A347-5664A35079BE}">
      <dsp:nvSpPr>
        <dsp:cNvPr id="0" name=""/>
        <dsp:cNvSpPr/>
      </dsp:nvSpPr>
      <dsp:spPr>
        <a:xfrm>
          <a:off x="560234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Improve nutritional intake</a:t>
          </a:r>
          <a:endParaRPr lang="en-US" sz="1500" kern="1200"/>
        </a:p>
      </dsp:txBody>
      <dsp:txXfrm>
        <a:off x="5602342" y="1265836"/>
        <a:ext cx="1582031" cy="632812"/>
      </dsp:txXfrm>
    </dsp:sp>
    <dsp:sp modelId="{E9EF5BB2-9DA2-4242-B175-6431148915E6}">
      <dsp:nvSpPr>
        <dsp:cNvPr id="0" name=""/>
        <dsp:cNvSpPr/>
      </dsp:nvSpPr>
      <dsp:spPr>
        <a:xfrm>
          <a:off x="7769725" y="211"/>
          <a:ext cx="965039" cy="96503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AEE50-67DC-4A6F-89A8-0076766E64AF}">
      <dsp:nvSpPr>
        <dsp:cNvPr id="0" name=""/>
        <dsp:cNvSpPr/>
      </dsp:nvSpPr>
      <dsp:spPr>
        <a:xfrm>
          <a:off x="7975389" y="205875"/>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4DCE4-55A2-490A-AEC4-CF6F6553F5BF}">
      <dsp:nvSpPr>
        <dsp:cNvPr id="0" name=""/>
        <dsp:cNvSpPr/>
      </dsp:nvSpPr>
      <dsp:spPr>
        <a:xfrm>
          <a:off x="746122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Treatments for anxiety and depression</a:t>
          </a:r>
          <a:endParaRPr lang="en-US" sz="1500" kern="1200"/>
        </a:p>
      </dsp:txBody>
      <dsp:txXfrm>
        <a:off x="7461228" y="1265836"/>
        <a:ext cx="1582031" cy="632812"/>
      </dsp:txXfrm>
    </dsp:sp>
    <dsp:sp modelId="{0457FB05-FBA1-44F1-96A1-670A4C9529A0}">
      <dsp:nvSpPr>
        <dsp:cNvPr id="0" name=""/>
        <dsp:cNvSpPr/>
      </dsp:nvSpPr>
      <dsp:spPr>
        <a:xfrm>
          <a:off x="9628611"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5E1AB-C379-4531-A6FD-0085E3FD647B}">
      <dsp:nvSpPr>
        <dsp:cNvPr id="0" name=""/>
        <dsp:cNvSpPr/>
      </dsp:nvSpPr>
      <dsp:spPr>
        <a:xfrm>
          <a:off x="9834275" y="205875"/>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58D872-B56B-4480-B632-BB7E5E229D8D}">
      <dsp:nvSpPr>
        <dsp:cNvPr id="0" name=""/>
        <dsp:cNvSpPr/>
      </dsp:nvSpPr>
      <dsp:spPr>
        <a:xfrm>
          <a:off x="932011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Environmental modifications</a:t>
          </a:r>
          <a:endParaRPr lang="en-US" sz="1500" kern="1200"/>
        </a:p>
      </dsp:txBody>
      <dsp:txXfrm>
        <a:off x="9320115" y="1265836"/>
        <a:ext cx="1582031" cy="632812"/>
      </dsp:txXfrm>
    </dsp:sp>
    <dsp:sp modelId="{0ED30DB9-BBFC-4ED1-ABE1-51ECB7EEB8B3}">
      <dsp:nvSpPr>
        <dsp:cNvPr id="0" name=""/>
        <dsp:cNvSpPr/>
      </dsp:nvSpPr>
      <dsp:spPr>
        <a:xfrm>
          <a:off x="4051951" y="2294156"/>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77F21-8A68-4D84-9EB9-F20D7EE411B8}">
      <dsp:nvSpPr>
        <dsp:cNvPr id="0" name=""/>
        <dsp:cNvSpPr/>
      </dsp:nvSpPr>
      <dsp:spPr>
        <a:xfrm>
          <a:off x="4257615" y="2499820"/>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3B30C-30CE-4311-AB8B-09CECAA4C9BB}">
      <dsp:nvSpPr>
        <dsp:cNvPr id="0" name=""/>
        <dsp:cNvSpPr/>
      </dsp:nvSpPr>
      <dsp:spPr>
        <a:xfrm>
          <a:off x="3743455"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Maintain independence</a:t>
          </a:r>
          <a:endParaRPr lang="en-US" sz="1500" kern="1200"/>
        </a:p>
      </dsp:txBody>
      <dsp:txXfrm>
        <a:off x="3743455" y="3559781"/>
        <a:ext cx="1582031" cy="632812"/>
      </dsp:txXfrm>
    </dsp:sp>
    <dsp:sp modelId="{594A21F5-66B7-498C-8597-974C060EF0A5}">
      <dsp:nvSpPr>
        <dsp:cNvPr id="0" name=""/>
        <dsp:cNvSpPr/>
      </dsp:nvSpPr>
      <dsp:spPr>
        <a:xfrm>
          <a:off x="5910838" y="2294156"/>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DF54A-11EA-423C-90C3-E6A31FB55796}">
      <dsp:nvSpPr>
        <dsp:cNvPr id="0" name=""/>
        <dsp:cNvSpPr/>
      </dsp:nvSpPr>
      <dsp:spPr>
        <a:xfrm>
          <a:off x="6116502" y="2499820"/>
          <a:ext cx="553710" cy="55371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B32C92-386D-4B68-B3B9-E57B4EF3B2AC}">
      <dsp:nvSpPr>
        <dsp:cNvPr id="0" name=""/>
        <dsp:cNvSpPr/>
      </dsp:nvSpPr>
      <dsp:spPr>
        <a:xfrm>
          <a:off x="5602342"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GB" sz="1500" kern="1200"/>
            <a:t>Meaningful activities</a:t>
          </a:r>
          <a:endParaRPr lang="en-US" sz="1500" kern="1200"/>
        </a:p>
      </dsp:txBody>
      <dsp:txXfrm>
        <a:off x="5602342" y="3559781"/>
        <a:ext cx="1582031" cy="63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47088-A4E9-43A3-AB4E-7CB895D4C588}">
      <dsp:nvSpPr>
        <dsp:cNvPr id="0" name=""/>
        <dsp:cNvSpPr/>
      </dsp:nvSpPr>
      <dsp:spPr>
        <a:xfrm>
          <a:off x="3744" y="262586"/>
          <a:ext cx="2027418" cy="1216450"/>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Verbal or physical aggression</a:t>
          </a:r>
        </a:p>
      </dsp:txBody>
      <dsp:txXfrm>
        <a:off x="3744" y="262586"/>
        <a:ext cx="2027418" cy="1216450"/>
      </dsp:txXfrm>
    </dsp:sp>
    <dsp:sp modelId="{E7E82894-EFF0-4757-A9EF-0EFC03EF6858}">
      <dsp:nvSpPr>
        <dsp:cNvPr id="0" name=""/>
        <dsp:cNvSpPr/>
      </dsp:nvSpPr>
      <dsp:spPr>
        <a:xfrm>
          <a:off x="2233904" y="262586"/>
          <a:ext cx="2027418" cy="1216450"/>
        </a:xfrm>
        <a:prstGeom prst="rect">
          <a:avLst/>
        </a:prstGeom>
        <a:solidFill>
          <a:schemeClr val="accent1">
            <a:shade val="50000"/>
            <a:hueOff val="53666"/>
            <a:satOff val="-1307"/>
            <a:lumOff val="5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Pacing</a:t>
          </a:r>
        </a:p>
      </dsp:txBody>
      <dsp:txXfrm>
        <a:off x="2233904" y="262586"/>
        <a:ext cx="2027418" cy="1216450"/>
      </dsp:txXfrm>
    </dsp:sp>
    <dsp:sp modelId="{F72B9830-DEC7-483D-A255-FC8F6AB9534F}">
      <dsp:nvSpPr>
        <dsp:cNvPr id="0" name=""/>
        <dsp:cNvSpPr/>
      </dsp:nvSpPr>
      <dsp:spPr>
        <a:xfrm>
          <a:off x="4464064" y="262586"/>
          <a:ext cx="2027418" cy="1216450"/>
        </a:xfrm>
        <a:prstGeom prst="rect">
          <a:avLst/>
        </a:prstGeom>
        <a:solidFill>
          <a:schemeClr val="accent1">
            <a:shade val="50000"/>
            <a:hueOff val="107332"/>
            <a:satOff val="-2614"/>
            <a:lumOff val="11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Appearing scared or anxious</a:t>
          </a:r>
        </a:p>
      </dsp:txBody>
      <dsp:txXfrm>
        <a:off x="4464064" y="262586"/>
        <a:ext cx="2027418" cy="1216450"/>
      </dsp:txXfrm>
    </dsp:sp>
    <dsp:sp modelId="{23587F99-FA2E-49CA-876E-8954065C322A}">
      <dsp:nvSpPr>
        <dsp:cNvPr id="0" name=""/>
        <dsp:cNvSpPr/>
      </dsp:nvSpPr>
      <dsp:spPr>
        <a:xfrm>
          <a:off x="6694224" y="262586"/>
          <a:ext cx="2027418" cy="1216450"/>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Crying, shouting, screaming</a:t>
          </a:r>
        </a:p>
      </dsp:txBody>
      <dsp:txXfrm>
        <a:off x="6694224" y="262586"/>
        <a:ext cx="2027418" cy="1216450"/>
      </dsp:txXfrm>
    </dsp:sp>
    <dsp:sp modelId="{0B9D5691-0519-4177-8835-0BC593DA082D}">
      <dsp:nvSpPr>
        <dsp:cNvPr id="0" name=""/>
        <dsp:cNvSpPr/>
      </dsp:nvSpPr>
      <dsp:spPr>
        <a:xfrm>
          <a:off x="8924384" y="262586"/>
          <a:ext cx="2027418" cy="1216450"/>
        </a:xfrm>
        <a:prstGeom prst="rect">
          <a:avLst/>
        </a:prstGeom>
        <a:solidFill>
          <a:schemeClr val="accent1">
            <a:shade val="50000"/>
            <a:hueOff val="214663"/>
            <a:satOff val="-5228"/>
            <a:lumOff val="228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Hoarding or hiding objects</a:t>
          </a:r>
        </a:p>
      </dsp:txBody>
      <dsp:txXfrm>
        <a:off x="8924384" y="262586"/>
        <a:ext cx="2027418" cy="1216450"/>
      </dsp:txXfrm>
    </dsp:sp>
    <dsp:sp modelId="{B0E235D1-8A60-420A-9110-D4747A70B44E}">
      <dsp:nvSpPr>
        <dsp:cNvPr id="0" name=""/>
        <dsp:cNvSpPr/>
      </dsp:nvSpPr>
      <dsp:spPr>
        <a:xfrm>
          <a:off x="3744" y="1681779"/>
          <a:ext cx="2027418" cy="1216450"/>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Appearing low in mood</a:t>
          </a:r>
        </a:p>
      </dsp:txBody>
      <dsp:txXfrm>
        <a:off x="3744" y="1681779"/>
        <a:ext cx="2027418" cy="1216450"/>
      </dsp:txXfrm>
    </dsp:sp>
    <dsp:sp modelId="{EB7FADC6-3820-481E-B44D-9779DD817881}">
      <dsp:nvSpPr>
        <dsp:cNvPr id="0" name=""/>
        <dsp:cNvSpPr/>
      </dsp:nvSpPr>
      <dsp:spPr>
        <a:xfrm>
          <a:off x="2233904" y="1681779"/>
          <a:ext cx="2027418" cy="1216450"/>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Touching others</a:t>
          </a:r>
        </a:p>
      </dsp:txBody>
      <dsp:txXfrm>
        <a:off x="2233904" y="1681779"/>
        <a:ext cx="2027418" cy="1216450"/>
      </dsp:txXfrm>
    </dsp:sp>
    <dsp:sp modelId="{D541BC65-BAA3-4EEB-9FCD-0B765D49F217}">
      <dsp:nvSpPr>
        <dsp:cNvPr id="0" name=""/>
        <dsp:cNvSpPr/>
      </dsp:nvSpPr>
      <dsp:spPr>
        <a:xfrm>
          <a:off x="4464064" y="1681779"/>
          <a:ext cx="2027418" cy="1216450"/>
        </a:xfrm>
        <a:prstGeom prst="rect">
          <a:avLst/>
        </a:prstGeom>
        <a:solidFill>
          <a:schemeClr val="accent1">
            <a:shade val="50000"/>
            <a:hueOff val="375660"/>
            <a:satOff val="-9149"/>
            <a:lumOff val="400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Night-time waking</a:t>
          </a:r>
        </a:p>
      </dsp:txBody>
      <dsp:txXfrm>
        <a:off x="4464064" y="1681779"/>
        <a:ext cx="2027418" cy="1216450"/>
      </dsp:txXfrm>
    </dsp:sp>
    <dsp:sp modelId="{83D7ED89-E3A4-40F4-9C22-F7F49A9B0A3E}">
      <dsp:nvSpPr>
        <dsp:cNvPr id="0" name=""/>
        <dsp:cNvSpPr/>
      </dsp:nvSpPr>
      <dsp:spPr>
        <a:xfrm>
          <a:off x="6694224" y="1681779"/>
          <a:ext cx="2027418" cy="1216450"/>
        </a:xfrm>
        <a:prstGeom prst="rect">
          <a:avLst/>
        </a:prstGeom>
        <a:solidFill>
          <a:schemeClr val="accent1">
            <a:shade val="50000"/>
            <a:hueOff val="375660"/>
            <a:satOff val="-9149"/>
            <a:lumOff val="400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Withdrawing from activities/other people</a:t>
          </a:r>
        </a:p>
      </dsp:txBody>
      <dsp:txXfrm>
        <a:off x="6694224" y="1681779"/>
        <a:ext cx="2027418" cy="1216450"/>
      </dsp:txXfrm>
    </dsp:sp>
    <dsp:sp modelId="{3B788E29-87C6-40C1-90FD-1DEC935A58F8}">
      <dsp:nvSpPr>
        <dsp:cNvPr id="0" name=""/>
        <dsp:cNvSpPr/>
      </dsp:nvSpPr>
      <dsp:spPr>
        <a:xfrm>
          <a:off x="8924384" y="1681779"/>
          <a:ext cx="2027418" cy="1216450"/>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Attempting to leave wards/care homes</a:t>
          </a:r>
        </a:p>
      </dsp:txBody>
      <dsp:txXfrm>
        <a:off x="8924384" y="1681779"/>
        <a:ext cx="2027418" cy="1216450"/>
      </dsp:txXfrm>
    </dsp:sp>
    <dsp:sp modelId="{35B0546F-38AD-434A-9418-49F76F3D8788}">
      <dsp:nvSpPr>
        <dsp:cNvPr id="0" name=""/>
        <dsp:cNvSpPr/>
      </dsp:nvSpPr>
      <dsp:spPr>
        <a:xfrm>
          <a:off x="0" y="3059077"/>
          <a:ext cx="2027418" cy="1216450"/>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Suspiciousness</a:t>
          </a:r>
        </a:p>
      </dsp:txBody>
      <dsp:txXfrm>
        <a:off x="0" y="3059077"/>
        <a:ext cx="2027418" cy="1216450"/>
      </dsp:txXfrm>
    </dsp:sp>
    <dsp:sp modelId="{961050C2-D465-4425-800F-E05672055608}">
      <dsp:nvSpPr>
        <dsp:cNvPr id="0" name=""/>
        <dsp:cNvSpPr/>
      </dsp:nvSpPr>
      <dsp:spPr>
        <a:xfrm>
          <a:off x="2254847" y="3038129"/>
          <a:ext cx="2027418" cy="1216450"/>
        </a:xfrm>
        <a:prstGeom prst="rect">
          <a:avLst/>
        </a:prstGeom>
        <a:solidFill>
          <a:schemeClr val="accent1">
            <a:shade val="50000"/>
            <a:hueOff val="214663"/>
            <a:satOff val="-5228"/>
            <a:lumOff val="228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Searching for deceased family members</a:t>
          </a:r>
        </a:p>
      </dsp:txBody>
      <dsp:txXfrm>
        <a:off x="2254847" y="3038129"/>
        <a:ext cx="2027418" cy="1216450"/>
      </dsp:txXfrm>
    </dsp:sp>
    <dsp:sp modelId="{9E5EE8A8-5FCA-4B69-9304-126B83A10F4B}">
      <dsp:nvSpPr>
        <dsp:cNvPr id="0" name=""/>
        <dsp:cNvSpPr/>
      </dsp:nvSpPr>
      <dsp:spPr>
        <a:xfrm>
          <a:off x="4469720" y="3024980"/>
          <a:ext cx="2027418" cy="1216450"/>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Disorientation to time and place</a:t>
          </a:r>
        </a:p>
      </dsp:txBody>
      <dsp:txXfrm>
        <a:off x="4469720" y="3024980"/>
        <a:ext cx="2027418" cy="1216450"/>
      </dsp:txXfrm>
    </dsp:sp>
    <dsp:sp modelId="{44FEB17D-4F23-42DB-9D8D-BF05A2C8E3AC}">
      <dsp:nvSpPr>
        <dsp:cNvPr id="0" name=""/>
        <dsp:cNvSpPr/>
      </dsp:nvSpPr>
      <dsp:spPr>
        <a:xfrm>
          <a:off x="8928128" y="3030746"/>
          <a:ext cx="2027418" cy="1216450"/>
        </a:xfrm>
        <a:prstGeom prst="rect">
          <a:avLst/>
        </a:prstGeom>
        <a:solidFill>
          <a:schemeClr val="accent1">
            <a:shade val="50000"/>
            <a:hueOff val="107332"/>
            <a:satOff val="-2614"/>
            <a:lumOff val="11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And many other behaviours...</a:t>
          </a:r>
        </a:p>
      </dsp:txBody>
      <dsp:txXfrm>
        <a:off x="8928128" y="3030746"/>
        <a:ext cx="2027418" cy="1216450"/>
      </dsp:txXfrm>
    </dsp:sp>
    <dsp:sp modelId="{D5B727EA-EE3A-4A97-813B-9EA79813F5CE}">
      <dsp:nvSpPr>
        <dsp:cNvPr id="0" name=""/>
        <dsp:cNvSpPr/>
      </dsp:nvSpPr>
      <dsp:spPr>
        <a:xfrm>
          <a:off x="6747748" y="3066886"/>
          <a:ext cx="2027418" cy="1216450"/>
        </a:xfrm>
        <a:prstGeom prst="rect">
          <a:avLst/>
        </a:prstGeom>
        <a:solidFill>
          <a:schemeClr val="accent1">
            <a:shade val="50000"/>
            <a:hueOff val="53666"/>
            <a:satOff val="-1307"/>
            <a:lumOff val="5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Refusing assistance with tasks of daily living</a:t>
          </a:r>
        </a:p>
      </dsp:txBody>
      <dsp:txXfrm>
        <a:off x="6747748" y="3066886"/>
        <a:ext cx="2027418" cy="1216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5D107-4BC5-45A4-AB26-9AF5761C0BCE}">
      <dsp:nvSpPr>
        <dsp:cNvPr id="0" name=""/>
        <dsp:cNvSpPr/>
      </dsp:nvSpPr>
      <dsp:spPr>
        <a:xfrm rot="5400000">
          <a:off x="-209841" y="214102"/>
          <a:ext cx="1398941" cy="979258"/>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cs typeface="Arial"/>
            </a:rPr>
            <a:t>Step one</a:t>
          </a:r>
        </a:p>
      </dsp:txBody>
      <dsp:txXfrm rot="-5400000">
        <a:off x="1" y="493889"/>
        <a:ext cx="979258" cy="419683"/>
      </dsp:txXfrm>
    </dsp:sp>
    <dsp:sp modelId="{997B5DC3-CC80-4A93-BC61-21C6C5F19B20}">
      <dsp:nvSpPr>
        <dsp:cNvPr id="0" name=""/>
        <dsp:cNvSpPr/>
      </dsp:nvSpPr>
      <dsp:spPr>
        <a:xfrm rot="5400000">
          <a:off x="5978573" y="-4995053"/>
          <a:ext cx="909311" cy="10907941"/>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a:latin typeface="Arial"/>
              <a:cs typeface="Arial"/>
            </a:rPr>
            <a:t>Rule out and treat any biological causes of distress</a:t>
          </a:r>
          <a:r>
            <a:rPr lang="en-US" sz="1500" kern="1200">
              <a:latin typeface="Arial"/>
              <a:cs typeface="Arial"/>
            </a:rPr>
            <a:t> (think pain, infection, dehydration, impact of underlying health condition </a:t>
          </a:r>
          <a:r>
            <a:rPr lang="en-US" sz="1500" kern="1200" err="1">
              <a:latin typeface="Arial"/>
              <a:cs typeface="Arial"/>
            </a:rPr>
            <a:t>etc</a:t>
          </a:r>
          <a:r>
            <a:rPr lang="en-US" sz="1500" kern="1200">
              <a:latin typeface="Arial"/>
              <a:cs typeface="Arial"/>
            </a:rPr>
            <a:t>) – or if not directly involved in treatment flag this to the care team involved, so they can further assess and treat</a:t>
          </a:r>
        </a:p>
        <a:p>
          <a:pPr marL="114300" lvl="1" indent="-114300" algn="l" defTabSz="666750" rtl="0">
            <a:lnSpc>
              <a:spcPct val="90000"/>
            </a:lnSpc>
            <a:spcBef>
              <a:spcPct val="0"/>
            </a:spcBef>
            <a:spcAft>
              <a:spcPct val="15000"/>
            </a:spcAft>
            <a:buChar char="•"/>
          </a:pPr>
          <a:endParaRPr lang="en-US" sz="1500" kern="1200"/>
        </a:p>
      </dsp:txBody>
      <dsp:txXfrm rot="-5400000">
        <a:off x="979259" y="48650"/>
        <a:ext cx="10863552" cy="820533"/>
      </dsp:txXfrm>
    </dsp:sp>
    <dsp:sp modelId="{DB36E3CA-C56E-41B5-A7E3-48686B0B8490}">
      <dsp:nvSpPr>
        <dsp:cNvPr id="0" name=""/>
        <dsp:cNvSpPr/>
      </dsp:nvSpPr>
      <dsp:spPr>
        <a:xfrm rot="5400000">
          <a:off x="-192332" y="1519394"/>
          <a:ext cx="1398941" cy="979258"/>
        </a:xfrm>
        <a:prstGeom prst="chevron">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cs typeface="Arial"/>
            </a:rPr>
            <a:t>Step </a:t>
          </a:r>
          <a:r>
            <a:rPr lang="en-US" sz="1500" b="0" kern="1200">
              <a:solidFill>
                <a:schemeClr val="bg1"/>
              </a:solidFill>
              <a:latin typeface="Arial"/>
              <a:cs typeface="Arial"/>
            </a:rPr>
            <a:t>Two</a:t>
          </a:r>
          <a:endParaRPr lang="en-US" sz="1500" b="0" kern="1200">
            <a:solidFill>
              <a:schemeClr val="bg1"/>
            </a:solidFill>
            <a:latin typeface="Arial" panose="020B0604020202020204" pitchFamily="34" charset="0"/>
            <a:cs typeface="Arial" panose="020B0604020202020204" pitchFamily="34" charset="0"/>
          </a:endParaRPr>
        </a:p>
      </dsp:txBody>
      <dsp:txXfrm rot="-5400000">
        <a:off x="17510" y="1799181"/>
        <a:ext cx="979258" cy="419683"/>
      </dsp:txXfrm>
    </dsp:sp>
    <dsp:sp modelId="{5A8428E2-A237-49FF-911C-CA6B73F60521}">
      <dsp:nvSpPr>
        <dsp:cNvPr id="0" name=""/>
        <dsp:cNvSpPr/>
      </dsp:nvSpPr>
      <dsp:spPr>
        <a:xfrm rot="5400000">
          <a:off x="5728303" y="-3630950"/>
          <a:ext cx="1409851" cy="10907941"/>
        </a:xfrm>
        <a:prstGeom prst="round2Same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tx1"/>
              </a:solidFill>
              <a:latin typeface="Arial"/>
              <a:cs typeface="Arial"/>
            </a:rPr>
            <a:t>In keeping with AHP roles highlighted earlier in presentation &amp; possible biopsychosocial causes of S&amp;D:</a:t>
          </a:r>
          <a:endParaRPr lang="en-GB" kern="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latin typeface="Arial"/>
              <a:cs typeface="Arial"/>
            </a:rPr>
            <a:t>Consider </a:t>
          </a:r>
          <a:r>
            <a:rPr lang="en-US" sz="1600" b="1" kern="1200">
              <a:latin typeface="Arial"/>
              <a:cs typeface="Arial"/>
            </a:rPr>
            <a:t>social/environmental and psychological causes of distress </a:t>
          </a:r>
          <a:r>
            <a:rPr lang="en-US" sz="1600" kern="1200">
              <a:latin typeface="Arial"/>
              <a:cs typeface="Arial"/>
            </a:rPr>
            <a:t>and any direct changes that can be made to modify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latin typeface="Arial"/>
              <a:cs typeface="Arial"/>
            </a:rPr>
            <a:t>Consider wider </a:t>
          </a:r>
          <a:r>
            <a:rPr lang="en-US" sz="1600" b="1" kern="1200">
              <a:latin typeface="Arial"/>
              <a:cs typeface="Arial"/>
            </a:rPr>
            <a:t>use of proactive and preventative strategies to reduce distress</a:t>
          </a:r>
          <a:r>
            <a:rPr lang="en-US" sz="1600" kern="1200">
              <a:latin typeface="Arial"/>
              <a:cs typeface="Arial"/>
            </a:rPr>
            <a:t> and suggestions related to these that could be made to care team</a:t>
          </a:r>
        </a:p>
        <a:p>
          <a:pPr marL="171450" lvl="1" indent="0" algn="l" defTabSz="800100" rtl="0">
            <a:lnSpc>
              <a:spcPct val="90000"/>
            </a:lnSpc>
            <a:spcBef>
              <a:spcPct val="0"/>
            </a:spcBef>
            <a:spcAft>
              <a:spcPct val="15000"/>
            </a:spcAft>
            <a:buNone/>
          </a:pPr>
          <a:endParaRPr lang="en-US" sz="1300" kern="1200"/>
        </a:p>
      </dsp:txBody>
      <dsp:txXfrm rot="-5400000">
        <a:off x="979259" y="1186917"/>
        <a:ext cx="10839118" cy="1272205"/>
      </dsp:txXfrm>
    </dsp:sp>
    <dsp:sp modelId="{BA6811F9-822A-4BB3-B3B2-F526472A8673}">
      <dsp:nvSpPr>
        <dsp:cNvPr id="0" name=""/>
        <dsp:cNvSpPr/>
      </dsp:nvSpPr>
      <dsp:spPr>
        <a:xfrm rot="5400000">
          <a:off x="-209841" y="3417301"/>
          <a:ext cx="1398941" cy="979258"/>
        </a:xfrm>
        <a:prstGeom prst="chevron">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cs typeface="Arial"/>
            </a:rPr>
            <a:t>Step Three</a:t>
          </a:r>
        </a:p>
      </dsp:txBody>
      <dsp:txXfrm rot="-5400000">
        <a:off x="1" y="3697088"/>
        <a:ext cx="979258" cy="419683"/>
      </dsp:txXfrm>
    </dsp:sp>
    <dsp:sp modelId="{2A34A8DE-4BE3-42DF-83D1-CE59866F2B77}">
      <dsp:nvSpPr>
        <dsp:cNvPr id="0" name=""/>
        <dsp:cNvSpPr/>
      </dsp:nvSpPr>
      <dsp:spPr>
        <a:xfrm rot="5400000">
          <a:off x="5498461" y="-1791854"/>
          <a:ext cx="1869536" cy="10907941"/>
        </a:xfrm>
        <a:prstGeom prst="round2Same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Arial"/>
              <a:cs typeface="Arial"/>
            </a:rPr>
            <a:t>Consider referring on for s</a:t>
          </a:r>
          <a:r>
            <a:rPr lang="en-US" sz="1600" b="1" kern="1200">
              <a:latin typeface="Arial"/>
              <a:cs typeface="Arial"/>
            </a:rPr>
            <a:t>pecialist input for assessing stress and distress</a:t>
          </a:r>
          <a:r>
            <a:rPr lang="en-US" sz="1600" kern="1200">
              <a:latin typeface="Arial"/>
              <a:cs typeface="Arial"/>
            </a:rPr>
            <a:t>. </a:t>
          </a:r>
        </a:p>
        <a:p>
          <a:pPr marL="171450" lvl="1" indent="-171450" algn="l" defTabSz="711200" rtl="0">
            <a:lnSpc>
              <a:spcPct val="90000"/>
            </a:lnSpc>
            <a:spcBef>
              <a:spcPct val="0"/>
            </a:spcBef>
            <a:spcAft>
              <a:spcPct val="15000"/>
            </a:spcAft>
            <a:buChar char="•"/>
          </a:pPr>
          <a:r>
            <a:rPr lang="en-US" sz="1600" kern="1200">
              <a:latin typeface="Arial"/>
              <a:cs typeface="Arial"/>
            </a:rPr>
            <a:t>what this looks like will depend on area/service you work within. For those working in community or OA dementia wards referrals can be made to specialist OA services for assessment and intervention of distress – Psychological interventions for distress available via referral to OA CMHTs or for dementia wards direct to OA Psychology service. Within OAMHS there is a further stepped care approach before CMHTS would refer for Psychological Intervention.    If you are based in an acute hospital then assistance and assessment of distress would be via OA liaison</a:t>
          </a:r>
          <a:r>
            <a:rPr lang="en-US" kern="1200">
              <a:latin typeface="Arial"/>
              <a:cs typeface="Arial"/>
            </a:rPr>
            <a:t>.</a:t>
          </a:r>
        </a:p>
      </dsp:txBody>
      <dsp:txXfrm rot="-5400000">
        <a:off x="979259" y="2818611"/>
        <a:ext cx="10816678" cy="168701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B2399-A9DF-424C-8AE1-20F149340844}" type="datetimeFigureOut">
              <a:t>5/21/2025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E024-0848-4E51-AF60-164DA02D4BB5}" type="slidenum">
              <a:t>‹#›</a:t>
            </a:fld>
            <a:endParaRPr lang="en-GB"/>
          </a:p>
        </p:txBody>
      </p:sp>
    </p:spTree>
    <p:extLst>
      <p:ext uri="{BB962C8B-B14F-4D97-AF65-F5344CB8AC3E}">
        <p14:creationId xmlns:p14="http://schemas.microsoft.com/office/powerpoint/2010/main" val="227504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nes.nhs.scot/765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Good afternoon and welcome to the fifth in our series of AHP dementia webinars.  This topic was requested by attendees of pervious webinars and I am grateful to Alison and Stefanie for agreeing to facilitate this session.  Alison is the principal clinical psychologist and Stefanie is a clinical associate in applied psychology, both working within the Older Adult Mental Health service based at Cornhill hospital.</a:t>
            </a:r>
          </a:p>
        </p:txBody>
      </p:sp>
      <p:sp>
        <p:nvSpPr>
          <p:cNvPr id="4" name="Slide Number Placeholder 3"/>
          <p:cNvSpPr>
            <a:spLocks noGrp="1"/>
          </p:cNvSpPr>
          <p:nvPr>
            <p:ph type="sldNum" sz="quarter" idx="5"/>
          </p:nvPr>
        </p:nvSpPr>
        <p:spPr/>
        <p:txBody>
          <a:bodyPr/>
          <a:lstStyle/>
          <a:p>
            <a:fld id="{D1FCE024-0848-4E51-AF60-164DA02D4BB5}" type="slidenum">
              <a:rPr lang="en-GB"/>
              <a:t>1</a:t>
            </a:fld>
            <a:endParaRPr lang="en-GB"/>
          </a:p>
        </p:txBody>
      </p:sp>
    </p:spTree>
    <p:extLst>
      <p:ext uri="{BB962C8B-B14F-4D97-AF65-F5344CB8AC3E}">
        <p14:creationId xmlns:p14="http://schemas.microsoft.com/office/powerpoint/2010/main" val="15370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Stef</a:t>
            </a:r>
            <a:r>
              <a:rPr lang="en-US">
                <a:ea typeface="Calibri"/>
                <a:cs typeface="Calibri"/>
              </a:rPr>
              <a:t> </a:t>
            </a:r>
          </a:p>
          <a:p>
            <a:r>
              <a:rPr lang="en-US" b="1">
                <a:ea typeface="Calibri"/>
                <a:cs typeface="Calibri"/>
              </a:rPr>
              <a:t>5 mins</a:t>
            </a:r>
          </a:p>
          <a:p>
            <a:r>
              <a:rPr lang="en-US">
                <a:ea typeface="Calibri"/>
                <a:cs typeface="Calibri"/>
              </a:rPr>
              <a:t>The biopsychosocial model can help us to consider what are some potential causes of stress and distress. We can think of this as the part of the iceberg that is under the water. These could be specific triggers to distress day to day,</a:t>
            </a:r>
            <a:r>
              <a:rPr lang="en-US" baseline="0">
                <a:ea typeface="Calibri"/>
                <a:cs typeface="Calibri"/>
              </a:rPr>
              <a:t> or underlying factors that are contributing to distress over time</a:t>
            </a:r>
            <a:endParaRPr lang="en-US">
              <a:ea typeface="Calibri"/>
              <a:cs typeface="Calibri"/>
            </a:endParaRPr>
          </a:p>
          <a:p>
            <a:r>
              <a:rPr lang="en-US">
                <a:ea typeface="Calibri"/>
                <a:cs typeface="Calibri"/>
              </a:rPr>
              <a:t>These could be things that are biological or medical in nature –</a:t>
            </a:r>
            <a:r>
              <a:rPr lang="en-US" b="1">
                <a:ea typeface="Calibri"/>
                <a:cs typeface="Calibri"/>
              </a:rPr>
              <a:t> read out examples.</a:t>
            </a:r>
            <a:r>
              <a:rPr lang="en-US">
                <a:ea typeface="Calibri"/>
                <a:cs typeface="Calibri"/>
              </a:rPr>
              <a:t> Or they could be social or environmental – </a:t>
            </a:r>
            <a:r>
              <a:rPr lang="en-US" b="1">
                <a:ea typeface="Calibri"/>
                <a:cs typeface="Calibri"/>
              </a:rPr>
              <a:t>read out examples</a:t>
            </a:r>
            <a:r>
              <a:rPr lang="en-US">
                <a:ea typeface="Calibri"/>
                <a:cs typeface="Calibri"/>
              </a:rPr>
              <a:t>.</a:t>
            </a:r>
          </a:p>
          <a:p>
            <a:r>
              <a:rPr lang="en-US">
                <a:ea typeface="Calibri"/>
                <a:cs typeface="Calibri"/>
              </a:rPr>
              <a:t>There could also be psychological causes of distress – </a:t>
            </a:r>
            <a:r>
              <a:rPr lang="en-US" b="1">
                <a:ea typeface="Calibri"/>
                <a:cs typeface="Calibri"/>
              </a:rPr>
              <a:t>read out examples</a:t>
            </a:r>
            <a:r>
              <a:rPr lang="en-US">
                <a:ea typeface="Calibri"/>
                <a:cs typeface="Calibri"/>
              </a:rPr>
              <a:t>. Psychological factors include thoughts, feelings and </a:t>
            </a:r>
            <a:r>
              <a:rPr lang="en-US" err="1">
                <a:ea typeface="Calibri"/>
                <a:cs typeface="Calibri"/>
              </a:rPr>
              <a:t>behaviours</a:t>
            </a:r>
            <a:r>
              <a:rPr lang="en-US">
                <a:ea typeface="Calibri"/>
                <a:cs typeface="Calibri"/>
              </a:rPr>
              <a:t>. For example if we think we are at risk of harm or danger, we may feel anxious or scared and we may attempt to seek safety or comfort from others</a:t>
            </a:r>
          </a:p>
          <a:p>
            <a:r>
              <a:rPr lang="en-US">
                <a:ea typeface="Calibri"/>
                <a:cs typeface="Calibri"/>
              </a:rPr>
              <a:t>You can see from the diagram that each of these areas will overlap with and influence each other. The helpful thing about using this way of thinking about distress is that </a:t>
            </a:r>
            <a:r>
              <a:rPr lang="en-US" b="1">
                <a:ea typeface="Calibri"/>
                <a:cs typeface="Calibri"/>
              </a:rPr>
              <a:t>many</a:t>
            </a:r>
            <a:r>
              <a:rPr lang="en-US">
                <a:ea typeface="Calibri"/>
                <a:cs typeface="Calibri"/>
              </a:rPr>
              <a:t> of these things are changeable or we can influence them and if we can figure out these causes we can try and help improve/reduce them. For those that can’t be changed,</a:t>
            </a:r>
            <a:r>
              <a:rPr lang="en-US" baseline="0">
                <a:ea typeface="Calibri"/>
                <a:cs typeface="Calibri"/>
              </a:rPr>
              <a:t> understanding how they may be contributing to distress can allow us to adjust our practice and approach to take these factors into consideration. For yourselves as </a:t>
            </a:r>
            <a:r>
              <a:rPr lang="en-US">
                <a:ea typeface="Calibri"/>
                <a:cs typeface="Calibri"/>
              </a:rPr>
              <a:t>AHPs, keeping</a:t>
            </a:r>
            <a:r>
              <a:rPr lang="en-US" baseline="0">
                <a:ea typeface="Calibri"/>
                <a:cs typeface="Calibri"/>
              </a:rPr>
              <a:t> an eye out for these and understanding these causes of distress may help with suggestions you can give to the care team to help make changes/treatment that could reduce barriers to assessment and treatment e.g. treating pain, or infection or may be adjustments that you can make or suggest the team makes for working with someone longer term e.g. environmental adjustments, </a:t>
            </a:r>
            <a:endParaRPr lang="en-US">
              <a:ea typeface="Calibri"/>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GB"/>
              <a:t>10</a:t>
            </a:fld>
            <a:endParaRPr lang="en-GB"/>
          </a:p>
        </p:txBody>
      </p:sp>
    </p:spTree>
    <p:extLst>
      <p:ext uri="{BB962C8B-B14F-4D97-AF65-F5344CB8AC3E}">
        <p14:creationId xmlns:p14="http://schemas.microsoft.com/office/powerpoint/2010/main" val="2019957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200" b="1">
                <a:solidFill>
                  <a:srgbClr val="000000"/>
                </a:solidFill>
                <a:latin typeface="Calibri"/>
                <a:ea typeface="Calibri"/>
                <a:cs typeface="Calibri"/>
              </a:rPr>
              <a:t>Stef</a:t>
            </a:r>
            <a:endParaRPr lang="en-US" sz="1200">
              <a:solidFill>
                <a:schemeClr val="accent5">
                  <a:lumMod val="75000"/>
                </a:schemeClr>
              </a:solidFill>
              <a:latin typeface="+mn-lt"/>
              <a:ea typeface="Calibri"/>
              <a:cs typeface="Calibri"/>
            </a:endParaRPr>
          </a:p>
          <a:p>
            <a:pPr marL="0" indent="0">
              <a:buFont typeface="Arial"/>
              <a:buNone/>
            </a:pPr>
            <a:r>
              <a:rPr lang="en-GB" sz="1200" b="1">
                <a:solidFill>
                  <a:srgbClr val="000000"/>
                </a:solidFill>
                <a:latin typeface="Calibri"/>
                <a:ea typeface="Calibri"/>
                <a:cs typeface="Calibri"/>
              </a:rPr>
              <a:t>2 mins</a:t>
            </a:r>
          </a:p>
          <a:p>
            <a:pPr marL="457200" indent="-457200">
              <a:buFont typeface="Arial"/>
              <a:buChar char="•"/>
            </a:pPr>
            <a:r>
              <a:rPr lang="en-GB" sz="1200">
                <a:solidFill>
                  <a:srgbClr val="000000"/>
                </a:solidFill>
                <a:latin typeface="Calibri"/>
                <a:ea typeface="Calibri"/>
                <a:cs typeface="Calibri"/>
              </a:rPr>
              <a:t>We all have psychological needs, and these are no different for people with dementia. </a:t>
            </a:r>
          </a:p>
          <a:p>
            <a:pPr marL="457200" indent="-457200">
              <a:buFont typeface="Arial"/>
              <a:buChar char="•"/>
            </a:pPr>
            <a:r>
              <a:rPr lang="en-GB" sz="1200">
                <a:solidFill>
                  <a:srgbClr val="000000"/>
                </a:solidFill>
                <a:latin typeface="Calibri"/>
                <a:ea typeface="Calibri"/>
                <a:cs typeface="Calibri"/>
              </a:rPr>
              <a:t>Some examples of psychological needs identified as common for people with dementia </a:t>
            </a:r>
            <a:r>
              <a:rPr lang="en-GB">
                <a:solidFill>
                  <a:srgbClr val="000000"/>
                </a:solidFill>
                <a:latin typeface="Calibri"/>
                <a:ea typeface="Calibri"/>
                <a:cs typeface="Calibri"/>
              </a:rPr>
              <a:t>from Tom </a:t>
            </a:r>
            <a:r>
              <a:rPr lang="en-GB" err="1">
                <a:solidFill>
                  <a:srgbClr val="000000"/>
                </a:solidFill>
                <a:latin typeface="Calibri"/>
                <a:ea typeface="Calibri"/>
                <a:cs typeface="Calibri"/>
              </a:rPr>
              <a:t>Kitwood's</a:t>
            </a:r>
            <a:r>
              <a:rPr lang="en-GB">
                <a:solidFill>
                  <a:srgbClr val="000000"/>
                </a:solidFill>
                <a:latin typeface="Calibri"/>
                <a:ea typeface="Calibri"/>
                <a:cs typeface="Calibri"/>
              </a:rPr>
              <a:t> work are</a:t>
            </a:r>
            <a:r>
              <a:rPr lang="en-GB" sz="1200">
                <a:solidFill>
                  <a:srgbClr val="000000"/>
                </a:solidFill>
                <a:latin typeface="Calibri"/>
                <a:ea typeface="Calibri"/>
                <a:cs typeface="Calibri"/>
              </a:rPr>
              <a:t>: </a:t>
            </a:r>
            <a:r>
              <a:rPr lang="en-GB" b="1" i="1">
                <a:solidFill>
                  <a:schemeClr val="accent5">
                    <a:lumMod val="75000"/>
                  </a:schemeClr>
                </a:solidFill>
                <a:latin typeface="+mn-lt"/>
                <a:ea typeface="Calibri"/>
                <a:cs typeface="Calibri"/>
              </a:rPr>
              <a:t>click to reveal on screen</a:t>
            </a:r>
            <a:r>
              <a:rPr lang="en-GB" b="1">
                <a:solidFill>
                  <a:schemeClr val="accent5">
                    <a:lumMod val="75000"/>
                  </a:schemeClr>
                </a:solidFill>
                <a:latin typeface="+mn-lt"/>
                <a:ea typeface="Calibri"/>
                <a:cs typeface="Calibri"/>
              </a:rPr>
              <a:t> - </a:t>
            </a:r>
            <a:r>
              <a:rPr lang="en-GB" b="0">
                <a:solidFill>
                  <a:schemeClr val="accent5">
                    <a:lumMod val="75000"/>
                  </a:schemeClr>
                </a:solidFill>
                <a:latin typeface="+mn-lt"/>
                <a:ea typeface="Calibri"/>
                <a:cs typeface="Calibri"/>
              </a:rPr>
              <a:t>Attachment</a:t>
            </a:r>
            <a:r>
              <a:rPr lang="en-GB" sz="1200" b="0">
                <a:solidFill>
                  <a:schemeClr val="accent5">
                    <a:lumMod val="75000"/>
                  </a:schemeClr>
                </a:solidFill>
                <a:latin typeface="+mn-lt"/>
                <a:ea typeface="Calibri"/>
                <a:cs typeface="Calibri"/>
              </a:rPr>
              <a:t> ; Comfort ; Identity ; Occupation ; Inclusion</a:t>
            </a:r>
            <a:br>
              <a:rPr lang="en-GB" sz="1200" b="0">
                <a:latin typeface="Calibri"/>
                <a:ea typeface="Calibri"/>
                <a:cs typeface="Calibri"/>
              </a:rPr>
            </a:br>
            <a:r>
              <a:rPr lang="en-GB" sz="1200">
                <a:solidFill>
                  <a:srgbClr val="000000"/>
                </a:solidFill>
                <a:latin typeface="Calibri"/>
                <a:ea typeface="Calibri"/>
                <a:cs typeface="Calibri"/>
              </a:rPr>
              <a:t>If these needs go unmet this can lead to feelings of insecurity, frustration, boredom, lack of purpose and sense of self, isolation, anxiety, low mood, etc</a:t>
            </a:r>
            <a:r>
              <a:rPr lang="en-GB" sz="1200" baseline="0">
                <a:solidFill>
                  <a:srgbClr val="000000"/>
                </a:solidFill>
                <a:latin typeface="Calibri"/>
                <a:ea typeface="Calibri"/>
                <a:cs typeface="Calibri"/>
              </a:rPr>
              <a:t> and </a:t>
            </a:r>
            <a:r>
              <a:rPr lang="en-GB" sz="1200">
                <a:solidFill>
                  <a:srgbClr val="000000"/>
                </a:solidFill>
                <a:latin typeface="Calibri"/>
                <a:ea typeface="Calibri"/>
                <a:cs typeface="Calibri"/>
              </a:rPr>
              <a:t>can lead to stress and distress.</a:t>
            </a:r>
            <a:endParaRPr lang="en-GB"/>
          </a:p>
          <a:p>
            <a:endParaRPr lang="en-US">
              <a:ea typeface="Calibri"/>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GB"/>
              <a:t>11</a:t>
            </a:fld>
            <a:endParaRPr lang="en-GB"/>
          </a:p>
        </p:txBody>
      </p:sp>
    </p:spTree>
    <p:extLst>
      <p:ext uri="{BB962C8B-B14F-4D97-AF65-F5344CB8AC3E}">
        <p14:creationId xmlns:p14="http://schemas.microsoft.com/office/powerpoint/2010/main" val="246253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1241425"/>
            <a:ext cx="4165600" cy="2344738"/>
          </a:xfrm>
        </p:spPr>
      </p:sp>
      <p:sp>
        <p:nvSpPr>
          <p:cNvPr id="3" name="Notes Placeholder 2"/>
          <p:cNvSpPr>
            <a:spLocks noGrp="1"/>
          </p:cNvSpPr>
          <p:nvPr>
            <p:ph type="body" idx="1"/>
          </p:nvPr>
        </p:nvSpPr>
        <p:spPr>
          <a:xfrm>
            <a:off x="679768" y="4777196"/>
            <a:ext cx="5438140" cy="4803686"/>
          </a:xfrm>
        </p:spPr>
        <p:txBody>
          <a:bodyPr>
            <a:normAutofit/>
          </a:bodyPr>
          <a:lstStyle/>
          <a:p>
            <a:r>
              <a:rPr lang="en-GB" b="1"/>
              <a:t>Alison</a:t>
            </a:r>
          </a:p>
          <a:p>
            <a:r>
              <a:rPr lang="en-GB" b="1"/>
              <a:t>3mins</a:t>
            </a:r>
            <a:endParaRPr lang="en-GB" b="1">
              <a:ea typeface="Calibri"/>
              <a:cs typeface="Calibri"/>
            </a:endParaRPr>
          </a:p>
          <a:p>
            <a:r>
              <a:rPr lang="en-GB"/>
              <a:t>Read Slide.</a:t>
            </a:r>
            <a:endParaRPr lang="en-GB">
              <a:ea typeface="Calibri"/>
              <a:cs typeface="Calibri"/>
            </a:endParaRPr>
          </a:p>
          <a:p>
            <a:r>
              <a:rPr lang="en-GB">
                <a:ea typeface="Calibri"/>
                <a:cs typeface="Calibri"/>
              </a:rPr>
              <a:t>Step one, two and three. </a:t>
            </a:r>
          </a:p>
          <a:p>
            <a:r>
              <a:rPr lang="en-GB" sz="1200"/>
              <a:t>Look for signs of distress and clues of unmet needs or any signs of different underlying cause of distress</a:t>
            </a:r>
            <a:endParaRPr lang="en-GB" sz="1200">
              <a:ea typeface="Calibri"/>
              <a:cs typeface="Calibri"/>
            </a:endParaRPr>
          </a:p>
          <a:p>
            <a:pPr marL="285750" indent="-285750">
              <a:buFont typeface="Arial" panose="020B0604020202020204" pitchFamily="34" charset="0"/>
              <a:buChar char="•"/>
            </a:pPr>
            <a:r>
              <a:rPr lang="en-GB" sz="1200"/>
              <a:t>Signs of biological causes of distress: avoiding physical contact, physical distress like ‘protecting an area’ in terms of pain, taking off clothes, acute changes in presentation or deterioration that is very acute in nature…</a:t>
            </a:r>
            <a:r>
              <a:rPr lang="en-GB"/>
              <a:t>Can we ensure that possible biological causes of distress have been considered when we observe distress…e.g. untreated pain? Dehydration? Use the wider system around us to assess this e.g. GP/systems within acute wards</a:t>
            </a:r>
            <a:endParaRPr lang="en-GB">
              <a:ea typeface="Calibri"/>
              <a:cs typeface="Calibri"/>
            </a:endParaRPr>
          </a:p>
          <a:p>
            <a:endParaRPr lang="en-GB" sz="1200">
              <a:ea typeface="Calibri" panose="020F0502020204030204"/>
              <a:cs typeface="Calibri" panose="020F0502020204030204"/>
            </a:endParaRPr>
          </a:p>
          <a:p>
            <a:pPr fontAlgn="base"/>
            <a:r>
              <a:rPr lang="en-GB"/>
              <a:t>Elaborate if time on step three: When</a:t>
            </a:r>
            <a:r>
              <a:rPr lang="en-GB" sz="1200"/>
              <a:t> we receive a </a:t>
            </a:r>
            <a:r>
              <a:rPr lang="en-GB"/>
              <a:t>Newcastle model referral</a:t>
            </a:r>
            <a:r>
              <a:rPr lang="en-GB" sz="1200"/>
              <a:t>, we use </a:t>
            </a:r>
            <a:r>
              <a:rPr lang="en-GB" sz="1200" b="1"/>
              <a:t>psychological</a:t>
            </a:r>
            <a:r>
              <a:rPr lang="en-GB" sz="1200"/>
              <a:t> </a:t>
            </a:r>
            <a:r>
              <a:rPr lang="en-GB" sz="1200" b="1"/>
              <a:t>models</a:t>
            </a:r>
            <a:r>
              <a:rPr lang="en-GB" sz="1200"/>
              <a:t> to consider what may be the </a:t>
            </a:r>
            <a:r>
              <a:rPr lang="en-GB" sz="1200" b="1"/>
              <a:t>causes</a:t>
            </a:r>
            <a:r>
              <a:rPr lang="en-GB" sz="1200"/>
              <a:t> of distress and what the patient's </a:t>
            </a:r>
            <a:r>
              <a:rPr lang="en-GB" sz="1200" b="1"/>
              <a:t>needs</a:t>
            </a:r>
            <a:r>
              <a:rPr lang="en-GB" sz="1200"/>
              <a:t> may be</a:t>
            </a:r>
            <a:r>
              <a:rPr lang="en-GB"/>
              <a:t> this is a team based approach used within OAMH services (IP &amp; community) </a:t>
            </a:r>
            <a:endParaRPr lang="en-GB" sz="1200">
              <a:ea typeface="Calibri"/>
              <a:cs typeface="Calibri"/>
            </a:endParaRPr>
          </a:p>
          <a:p>
            <a:r>
              <a:rPr lang="en-GB"/>
              <a:t> </a:t>
            </a:r>
            <a:endParaRPr lang="en-GB">
              <a:ea typeface="Calibri"/>
              <a:cs typeface="Calibri"/>
            </a:endParaRPr>
          </a:p>
        </p:txBody>
      </p:sp>
      <p:sp>
        <p:nvSpPr>
          <p:cNvPr id="4" name="Slide Number Placeholder 3"/>
          <p:cNvSpPr>
            <a:spLocks noGrp="1"/>
          </p:cNvSpPr>
          <p:nvPr>
            <p:ph type="sldNum" sz="quarter" idx="10"/>
          </p:nvPr>
        </p:nvSpPr>
        <p:spPr/>
        <p:txBody>
          <a:bodyPr/>
          <a:lstStyle/>
          <a:p>
            <a:pPr>
              <a:defRPr/>
            </a:pPr>
            <a:fld id="{74D3DF06-52A6-430B-B354-06AD74D55CD5}" type="slidenum">
              <a:rPr lang="en-GB" smtClean="0"/>
              <a:pPr>
                <a:defRPr/>
              </a:pPr>
              <a:t>12</a:t>
            </a:fld>
            <a:endParaRPr lang="en-GB"/>
          </a:p>
        </p:txBody>
      </p:sp>
    </p:spTree>
    <p:extLst>
      <p:ext uri="{BB962C8B-B14F-4D97-AF65-F5344CB8AC3E}">
        <p14:creationId xmlns:p14="http://schemas.microsoft.com/office/powerpoint/2010/main" val="14299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Alison</a:t>
            </a:r>
          </a:p>
          <a:p>
            <a:r>
              <a:rPr lang="en-GB" b="1"/>
              <a:t>5 mins</a:t>
            </a:r>
            <a:endParaRPr lang="en-GB" b="1">
              <a:ea typeface="Calibri"/>
              <a:cs typeface="Calibri"/>
            </a:endParaRPr>
          </a:p>
          <a:p>
            <a:pPr>
              <a:defRPr/>
            </a:pPr>
            <a:r>
              <a:rPr lang="en-GB"/>
              <a:t>As we</a:t>
            </a:r>
            <a:r>
              <a:rPr lang="en-GB" baseline="0"/>
              <a:t> mentioned earlier, due to the range of professionals and settings of those attending today and the time we have, we can’t go into lots of detail on specific strategies to reduce distress, however we can briefly think about general strategies that can be helpful to keep in mind. These would be in keeping with working in </a:t>
            </a:r>
            <a:r>
              <a:rPr lang="en-GB"/>
              <a:t>a </a:t>
            </a:r>
            <a:r>
              <a:rPr lang="en-GB" baseline="0"/>
              <a:t>p</a:t>
            </a:r>
            <a:r>
              <a:rPr lang="en-GB"/>
              <a:t>roactive and preventative way to allow earlier</a:t>
            </a:r>
            <a:r>
              <a:rPr lang="en-GB" baseline="0"/>
              <a:t> intervention and/or reduction of </a:t>
            </a:r>
            <a:r>
              <a:rPr lang="en-GB"/>
              <a:t>distress.</a:t>
            </a:r>
            <a:r>
              <a:rPr lang="en-GB" baseline="0"/>
              <a:t> </a:t>
            </a:r>
            <a:r>
              <a:rPr lang="en-GB"/>
              <a:t>We</a:t>
            </a:r>
            <a:r>
              <a:rPr lang="en-GB" baseline="0"/>
              <a:t> would also hope that by working with these approaches in mind </a:t>
            </a:r>
            <a:r>
              <a:rPr lang="en-GB"/>
              <a:t>we may be better placed to stop distress from escalating, when</a:t>
            </a:r>
            <a:r>
              <a:rPr lang="en-GB" baseline="0"/>
              <a:t> </a:t>
            </a:r>
            <a:r>
              <a:rPr lang="en-GB"/>
              <a:t>responding to</a:t>
            </a:r>
            <a:r>
              <a:rPr lang="en-GB" baseline="0"/>
              <a:t> </a:t>
            </a:r>
            <a:r>
              <a:rPr lang="en-GB"/>
              <a:t>distressed patients.</a:t>
            </a:r>
            <a:r>
              <a:rPr lang="en-GB" baseline="0"/>
              <a:t> </a:t>
            </a:r>
            <a:r>
              <a:rPr lang="en-GB" i="0" baseline="0"/>
              <a:t>There isn’t a one size fits all to this and it will depend on patients needs and the setting we’re in. As part of working proactively we’re trying to better understand what may be causing or triggering distress and</a:t>
            </a:r>
            <a:r>
              <a:rPr lang="en-GB"/>
              <a:t> look for any </a:t>
            </a:r>
            <a:r>
              <a:rPr lang="en-GB" i="0" baseline="0"/>
              <a:t>clues from the person we’re working with</a:t>
            </a:r>
            <a:r>
              <a:rPr lang="en-GB"/>
              <a:t> to this such as their facial</a:t>
            </a:r>
            <a:r>
              <a:rPr lang="en-GB" i="0" baseline="0"/>
              <a:t> expression, what they say, triggers we observe etc</a:t>
            </a:r>
            <a:r>
              <a:rPr lang="en-GB"/>
              <a:t>.</a:t>
            </a:r>
            <a:endParaRPr lang="en-GB" i="0" baseline="0">
              <a:ea typeface="Calibri"/>
              <a:cs typeface="Calibri"/>
            </a:endParaRPr>
          </a:p>
          <a:p>
            <a:pPr>
              <a:defRPr/>
            </a:pPr>
            <a:r>
              <a:rPr lang="en-GB" i="0" baseline="0"/>
              <a:t>some</a:t>
            </a:r>
            <a:r>
              <a:rPr lang="en-GB"/>
              <a:t> of these</a:t>
            </a:r>
            <a:r>
              <a:rPr lang="en-GB" i="0" baseline="0"/>
              <a:t> general approaches to keep in mind in relation to stress and distress </a:t>
            </a:r>
            <a:r>
              <a:rPr lang="en-GB"/>
              <a:t>are:</a:t>
            </a:r>
            <a:endParaRPr lang="en-GB" i="0" baseline="0">
              <a:ea typeface="Calibri"/>
              <a:cs typeface="Calibri"/>
            </a:endParaRPr>
          </a:p>
          <a:p>
            <a:pPr marL="285750" indent="-285750">
              <a:buFont typeface="Arial"/>
              <a:buChar char="•"/>
              <a:defRPr/>
            </a:pPr>
            <a:r>
              <a:rPr lang="en-GB" i="1">
                <a:latin typeface="Arial"/>
                <a:ea typeface="Calibri"/>
                <a:cs typeface="Arial"/>
              </a:rPr>
              <a:t>Use of the </a:t>
            </a:r>
            <a:r>
              <a:rPr lang="en-GB" b="1" i="1">
                <a:latin typeface="Arial"/>
                <a:ea typeface="Calibri"/>
                <a:cs typeface="Arial"/>
              </a:rPr>
              <a:t>biopsychosocial</a:t>
            </a:r>
            <a:r>
              <a:rPr lang="en-GB" sz="1200" b="1" i="1" baseline="0">
                <a:latin typeface="Arial"/>
                <a:ea typeface="Calibri"/>
                <a:cs typeface="Arial"/>
              </a:rPr>
              <a:t> model </a:t>
            </a:r>
            <a:r>
              <a:rPr lang="en-GB">
                <a:latin typeface="Arial"/>
                <a:ea typeface="Calibri"/>
                <a:cs typeface="Arial"/>
              </a:rPr>
              <a:t>to</a:t>
            </a:r>
            <a:r>
              <a:rPr lang="en-GB" sz="1200" i="0" baseline="0">
                <a:latin typeface="Arial"/>
                <a:ea typeface="Calibri"/>
                <a:cs typeface="Arial"/>
              </a:rPr>
              <a:t> help us </a:t>
            </a:r>
            <a:r>
              <a:rPr lang="en-GB">
                <a:latin typeface="Arial"/>
                <a:ea typeface="Calibri"/>
                <a:cs typeface="Arial"/>
              </a:rPr>
              <a:t>identify what</a:t>
            </a:r>
            <a:r>
              <a:rPr lang="en-GB" sz="1200" i="0" baseline="0">
                <a:latin typeface="Arial"/>
                <a:ea typeface="Calibri"/>
                <a:cs typeface="Arial"/>
              </a:rPr>
              <a:t> could be causing distress </a:t>
            </a:r>
            <a:r>
              <a:rPr lang="en-GB">
                <a:latin typeface="Arial"/>
                <a:ea typeface="Calibri"/>
                <a:cs typeface="Arial"/>
              </a:rPr>
              <a:t>and from this think about anything</a:t>
            </a:r>
            <a:r>
              <a:rPr lang="en-GB" sz="1200" i="0">
                <a:latin typeface="Arial"/>
                <a:ea typeface="Calibri"/>
                <a:cs typeface="Arial"/>
              </a:rPr>
              <a:t> </a:t>
            </a:r>
            <a:r>
              <a:rPr lang="en-GB">
                <a:latin typeface="Arial"/>
                <a:ea typeface="Calibri"/>
                <a:cs typeface="Arial"/>
              </a:rPr>
              <a:t>we can change </a:t>
            </a:r>
            <a:r>
              <a:rPr lang="en-GB" sz="1200" i="0">
                <a:latin typeface="Arial"/>
                <a:ea typeface="Calibri"/>
                <a:cs typeface="Arial"/>
              </a:rPr>
              <a:t>or </a:t>
            </a:r>
            <a:r>
              <a:rPr lang="en-GB">
                <a:latin typeface="Arial"/>
                <a:ea typeface="Calibri"/>
                <a:cs typeface="Arial"/>
              </a:rPr>
              <a:t>recommendations we can make to care teams to modify these factors</a:t>
            </a:r>
            <a:endParaRPr lang="en-GB" sz="1200" i="0">
              <a:latin typeface="Arial"/>
              <a:ea typeface="Calibri"/>
              <a:cs typeface="Arial"/>
            </a:endParaRPr>
          </a:p>
          <a:p>
            <a:pPr marL="285750" indent="-285750">
              <a:buFont typeface="Arial" panose="020B0604020202020204" pitchFamily="34" charset="0"/>
              <a:buChar char="•"/>
              <a:defRPr/>
            </a:pPr>
            <a:r>
              <a:rPr lang="en-GB" b="1"/>
              <a:t>Continuing to think about the person beyond</a:t>
            </a:r>
            <a:r>
              <a:rPr lang="en-GB" b="1" baseline="0"/>
              <a:t> their dementia </a:t>
            </a:r>
            <a:r>
              <a:rPr lang="en-GB" b="1"/>
              <a:t>to help</a:t>
            </a:r>
            <a:r>
              <a:rPr lang="en-GB" b="1" baseline="0"/>
              <a:t> </a:t>
            </a:r>
            <a:r>
              <a:rPr lang="en-GB" b="1"/>
              <a:t>us </a:t>
            </a:r>
            <a:r>
              <a:rPr lang="en-GB" b="1" baseline="0"/>
              <a:t>put ourselves in their </a:t>
            </a:r>
            <a:r>
              <a:rPr lang="en-GB" b="1"/>
              <a:t>shoes. Using the Iceberg</a:t>
            </a:r>
            <a:r>
              <a:rPr lang="en-GB" b="1" baseline="0"/>
              <a:t> model </a:t>
            </a:r>
            <a:r>
              <a:rPr lang="en-GB" b="1"/>
              <a:t>is key</a:t>
            </a:r>
            <a:r>
              <a:rPr lang="en-GB" b="1" baseline="0"/>
              <a:t> </a:t>
            </a:r>
            <a:r>
              <a:rPr lang="en-GB" b="1"/>
              <a:t>to this</a:t>
            </a:r>
            <a:r>
              <a:rPr lang="en-GB" b="1" baseline="0"/>
              <a:t>. </a:t>
            </a:r>
            <a:r>
              <a:rPr lang="en-GB" b="1"/>
              <a:t>This can involve t</a:t>
            </a:r>
            <a:r>
              <a:rPr lang="en-GB"/>
              <a:t>rying </a:t>
            </a:r>
            <a:r>
              <a:rPr lang="en-GB" b="0" baseline="0"/>
              <a:t> to get</a:t>
            </a:r>
            <a:r>
              <a:rPr lang="en-GB" b="0"/>
              <a:t> </a:t>
            </a:r>
            <a:r>
              <a:rPr lang="en-GB"/>
              <a:t>to know our patients as much as we can, as time allows– so we can understand what may be under the surface. This</a:t>
            </a:r>
            <a:r>
              <a:rPr lang="en-GB" baseline="0"/>
              <a:t> could mean </a:t>
            </a:r>
            <a:r>
              <a:rPr lang="en-GB"/>
              <a:t>talking to POA prior to meeting patient, learning what we can about previous preferences and routines, so that we can consider that when assessing</a:t>
            </a:r>
            <a:r>
              <a:rPr lang="en-GB" baseline="0"/>
              <a:t> and </a:t>
            </a:r>
            <a:r>
              <a:rPr lang="en-GB"/>
              <a:t>engaging with our patients. </a:t>
            </a:r>
            <a:r>
              <a:rPr lang="en-GB">
                <a:latin typeface="Calibri"/>
                <a:ea typeface="Calibri"/>
                <a:cs typeface="Calibri"/>
              </a:rPr>
              <a:t>Trying to find</a:t>
            </a:r>
            <a:r>
              <a:rPr lang="en-GB">
                <a:latin typeface="Arial"/>
                <a:ea typeface="Calibri"/>
                <a:cs typeface="Arial"/>
              </a:rPr>
              <a:t> </a:t>
            </a:r>
            <a:r>
              <a:rPr lang="en-GB" sz="1200" i="0">
                <a:latin typeface="Arial"/>
                <a:ea typeface="Calibri"/>
                <a:cs typeface="Arial"/>
              </a:rPr>
              <a:t>out </a:t>
            </a:r>
            <a:r>
              <a:rPr lang="en-GB">
                <a:latin typeface="Arial"/>
                <a:ea typeface="Calibri"/>
                <a:cs typeface="Arial"/>
              </a:rPr>
              <a:t>more from</a:t>
            </a:r>
            <a:r>
              <a:rPr lang="en-GB" sz="1200" i="0" baseline="0">
                <a:latin typeface="Arial"/>
                <a:ea typeface="Calibri"/>
                <a:cs typeface="Arial"/>
              </a:rPr>
              <a:t> notes and</a:t>
            </a:r>
            <a:r>
              <a:rPr lang="en-GB" i="0"/>
              <a:t> </a:t>
            </a:r>
            <a:r>
              <a:rPr lang="en-GB"/>
              <a:t>getting to know me document.</a:t>
            </a:r>
            <a:r>
              <a:rPr lang="en-GB" baseline="0"/>
              <a:t> </a:t>
            </a:r>
            <a:r>
              <a:rPr lang="en-GB"/>
              <a:t>Speaking to the care team in advance to see if they have observed any distress and any approaches they've identified that work well that you can use when assessing and engaging the patient or any clues these approaches give us to better understand causes of distress</a:t>
            </a:r>
            <a:endParaRPr lang="en-GB">
              <a:latin typeface="Arial"/>
              <a:cs typeface="Arial"/>
            </a:endParaRPr>
          </a:p>
          <a:p>
            <a:pPr marL="285750" indent="-285750">
              <a:buFont typeface="Arial" panose="020B0604020202020204" pitchFamily="34" charset="0"/>
              <a:buChar char="•"/>
              <a:defRPr/>
            </a:pPr>
            <a:r>
              <a:rPr lang="en-GB"/>
              <a:t> </a:t>
            </a:r>
            <a:r>
              <a:rPr lang="en-GB" b="1"/>
              <a:t>Validating and entering the persons world</a:t>
            </a:r>
            <a:r>
              <a:rPr lang="en-GB"/>
              <a:t>: thinking about the idea</a:t>
            </a:r>
            <a:r>
              <a:rPr lang="en-GB" baseline="0"/>
              <a:t> of altered reality and </a:t>
            </a:r>
            <a:r>
              <a:rPr lang="en-GB"/>
              <a:t>‘stepping into their shoes’ when possible. So avoid getting into arguments with the person if their beliefs are different from ours and generally</a:t>
            </a:r>
            <a:r>
              <a:rPr lang="en-GB" baseline="0"/>
              <a:t> don’t try to reorientate them to our reality</a:t>
            </a:r>
            <a:r>
              <a:rPr lang="en-GB"/>
              <a:t>.</a:t>
            </a:r>
            <a:r>
              <a:rPr lang="en-GB" baseline="0"/>
              <a:t> Instead</a:t>
            </a:r>
            <a:r>
              <a:rPr lang="en-GB"/>
              <a:t> validate their experience by acknowledging how they feel (e.g., I can see that you are scared right now</a:t>
            </a:r>
            <a:r>
              <a:rPr lang="en-GB" baseline="0"/>
              <a:t> </a:t>
            </a:r>
            <a:r>
              <a:rPr lang="en-GB"/>
              <a:t>or I know you miss your mum etc) and</a:t>
            </a:r>
            <a:r>
              <a:rPr lang="en-GB" baseline="0"/>
              <a:t> </a:t>
            </a:r>
            <a:r>
              <a:rPr lang="en-GB"/>
              <a:t>try to meet them where they are. In doing this we’re</a:t>
            </a:r>
            <a:r>
              <a:rPr lang="en-GB" i="0"/>
              <a:t> </a:t>
            </a:r>
            <a:r>
              <a:rPr lang="en-GB" sz="1200" i="0">
                <a:latin typeface="Arial"/>
                <a:ea typeface="Calibri"/>
                <a:cs typeface="Arial"/>
              </a:rPr>
              <a:t>communicating that we empathise with </a:t>
            </a:r>
            <a:r>
              <a:rPr lang="en-GB">
                <a:latin typeface="Arial"/>
                <a:ea typeface="Calibri"/>
                <a:cs typeface="Arial"/>
              </a:rPr>
              <a:t>their emotional</a:t>
            </a:r>
            <a:r>
              <a:rPr lang="en-GB" sz="1200" i="0">
                <a:latin typeface="Arial"/>
                <a:ea typeface="Calibri"/>
                <a:cs typeface="Arial"/>
              </a:rPr>
              <a:t> experiences, which can help people feel understood at difficult times, rather than us reorienting </a:t>
            </a:r>
            <a:r>
              <a:rPr lang="en-GB">
                <a:latin typeface="Arial"/>
                <a:ea typeface="Calibri"/>
                <a:cs typeface="Arial"/>
              </a:rPr>
              <a:t>our </a:t>
            </a:r>
            <a:r>
              <a:rPr lang="en-GB" sz="1200" i="0">
                <a:latin typeface="Arial"/>
                <a:ea typeface="Calibri"/>
                <a:cs typeface="Arial"/>
              </a:rPr>
              <a:t>patients to our reality</a:t>
            </a:r>
            <a:r>
              <a:rPr lang="en-GB" sz="1200" i="0" baseline="0">
                <a:latin typeface="Arial"/>
                <a:ea typeface="Calibri"/>
                <a:cs typeface="Arial"/>
              </a:rPr>
              <a:t> – that can lead to </a:t>
            </a:r>
            <a:r>
              <a:rPr lang="en-GB">
                <a:latin typeface="Arial"/>
                <a:ea typeface="Calibri"/>
                <a:cs typeface="Arial"/>
              </a:rPr>
              <a:t>them</a:t>
            </a:r>
            <a:r>
              <a:rPr lang="en-GB" sz="1200" i="0" baseline="0">
                <a:latin typeface="Arial"/>
                <a:ea typeface="Calibri"/>
                <a:cs typeface="Arial"/>
              </a:rPr>
              <a:t> feeling unheard</a:t>
            </a:r>
            <a:r>
              <a:rPr lang="en-GB">
                <a:latin typeface="Arial"/>
                <a:ea typeface="Calibri"/>
                <a:cs typeface="Arial"/>
              </a:rPr>
              <a:t>,</a:t>
            </a:r>
            <a:r>
              <a:rPr lang="en-GB" sz="1200" i="0" baseline="0">
                <a:latin typeface="Arial"/>
                <a:ea typeface="Calibri"/>
                <a:cs typeface="Arial"/>
              </a:rPr>
              <a:t> feelings of </a:t>
            </a:r>
            <a:r>
              <a:rPr lang="en-GB">
                <a:latin typeface="Arial"/>
                <a:ea typeface="Calibri"/>
                <a:cs typeface="Arial"/>
              </a:rPr>
              <a:t>mistrust/suspicion</a:t>
            </a:r>
            <a:r>
              <a:rPr lang="en-GB" sz="1200" i="0" baseline="0">
                <a:latin typeface="Arial"/>
                <a:ea typeface="Calibri"/>
                <a:cs typeface="Arial"/>
              </a:rPr>
              <a:t> and escalating distress</a:t>
            </a:r>
            <a:endParaRPr lang="en-GB" i="0">
              <a:latin typeface="Arial"/>
              <a:cs typeface="Arial"/>
            </a:endParaRPr>
          </a:p>
          <a:p>
            <a:r>
              <a:rPr lang="en-GB" b="1"/>
              <a:t>Communication</a:t>
            </a:r>
            <a:r>
              <a:rPr lang="en-GB" b="1" baseline="0"/>
              <a:t> </a:t>
            </a:r>
            <a:endParaRPr lang="en-GB" b="1">
              <a:ea typeface="Calibri"/>
              <a:cs typeface="Calibri"/>
            </a:endParaRPr>
          </a:p>
          <a:p>
            <a:pPr marL="285750" indent="-285750">
              <a:buFont typeface="Arial" panose="020B0604020202020204" pitchFamily="34" charset="0"/>
              <a:buChar char="•"/>
              <a:defRPr/>
            </a:pPr>
            <a:r>
              <a:rPr lang="en-GB" sz="1200">
                <a:latin typeface="Arial"/>
                <a:ea typeface="Calibri"/>
                <a:cs typeface="Arial"/>
              </a:rPr>
              <a:t>Consider how can we adjust our </a:t>
            </a:r>
            <a:r>
              <a:rPr lang="en-GB">
                <a:latin typeface="Arial"/>
                <a:ea typeface="Calibri"/>
                <a:cs typeface="Arial"/>
              </a:rPr>
              <a:t>communication or recommendations</a:t>
            </a:r>
            <a:r>
              <a:rPr lang="en-GB" sz="1200">
                <a:latin typeface="Arial"/>
                <a:ea typeface="Calibri"/>
                <a:cs typeface="Arial"/>
              </a:rPr>
              <a:t> </a:t>
            </a:r>
            <a:r>
              <a:rPr lang="en-GB">
                <a:latin typeface="Arial"/>
                <a:ea typeface="Calibri"/>
                <a:cs typeface="Arial"/>
              </a:rPr>
              <a:t>we can make to care teams about changes to communication to maximise opportunities for communication, increase </a:t>
            </a:r>
            <a:r>
              <a:rPr lang="en-GB" sz="1200" i="0">
                <a:latin typeface="Arial"/>
                <a:ea typeface="Calibri"/>
                <a:cs typeface="Arial"/>
              </a:rPr>
              <a:t>patients understanding and reduce misunderstandings/misinterpretations– looking for any barriers to communication</a:t>
            </a:r>
            <a:r>
              <a:rPr lang="en-GB" sz="1200" i="0" baseline="0">
                <a:latin typeface="Arial"/>
                <a:ea typeface="Calibri"/>
                <a:cs typeface="Arial"/>
              </a:rPr>
              <a:t> impacting assessment and care? </a:t>
            </a:r>
            <a:endParaRPr lang="en-GB" i="0">
              <a:latin typeface="Arial"/>
              <a:cs typeface="Arial"/>
            </a:endParaRPr>
          </a:p>
          <a:p>
            <a:pPr marL="285750" indent="-285750">
              <a:buFont typeface="Arial" panose="020B0604020202020204" pitchFamily="34" charset="0"/>
              <a:buChar char="•"/>
            </a:pPr>
            <a:r>
              <a:rPr lang="en-GB"/>
              <a:t>Learning what we can about communication needs from the staff before meeting patient, e.g. any sensory impairments and what they are, what the staff have observed in terms of patient's</a:t>
            </a:r>
            <a:r>
              <a:rPr lang="en-GB" baseline="0"/>
              <a:t> u</a:t>
            </a:r>
            <a:r>
              <a:rPr lang="en-GB"/>
              <a:t>nderstanding</a:t>
            </a:r>
            <a:r>
              <a:rPr lang="en-GB" baseline="0"/>
              <a:t> and what they appear able to communicate </a:t>
            </a:r>
            <a:r>
              <a:rPr lang="en-GB"/>
              <a:t>- so we have a sense of what approach we can take.  Of course,</a:t>
            </a:r>
            <a:r>
              <a:rPr lang="en-GB" baseline="0"/>
              <a:t> </a:t>
            </a:r>
            <a:r>
              <a:rPr lang="en-GB"/>
              <a:t>we </a:t>
            </a:r>
            <a:r>
              <a:rPr lang="en-GB" baseline="0"/>
              <a:t>d</a:t>
            </a:r>
            <a:r>
              <a:rPr lang="en-GB"/>
              <a:t>on’t want to assume people can’t understand us, however if we adjust our communication to be clearer and provide more time for processing speed then we can ensure best opportunities for communication </a:t>
            </a:r>
            <a:endParaRPr lang="en-GB">
              <a:ea typeface="Calibri"/>
              <a:cs typeface="Calibri"/>
            </a:endParaRPr>
          </a:p>
          <a:p>
            <a:r>
              <a:rPr lang="en-GB" i="1"/>
              <a:t> Thinking about our basic steps to maximise communication: ensure hearing aids / glasses etc. are on and correct prescriptions, use clear language and reduce distractions or background noise where possible (turn off TV / radio)</a:t>
            </a:r>
            <a:endParaRPr lang="en-GB" i="1">
              <a:ea typeface="Calibri"/>
              <a:cs typeface="Calibri"/>
            </a:endParaRPr>
          </a:p>
          <a:p>
            <a:r>
              <a:rPr lang="en-GB" i="1"/>
              <a:t>e.g. leave a longer pause between sentences, use pictures and other prompts when talking, give less information all at once</a:t>
            </a:r>
            <a:endParaRPr lang="en-GB" i="1">
              <a:ea typeface="Calibri"/>
              <a:cs typeface="Calibri"/>
            </a:endParaRPr>
          </a:p>
          <a:p>
            <a:pPr marL="285750" indent="-285750">
              <a:buFont typeface="Arial" panose="020B0604020202020204" pitchFamily="34" charset="0"/>
              <a:buChar char="•"/>
            </a:pPr>
            <a:endParaRPr lang="en-GB"/>
          </a:p>
          <a:p>
            <a:pPr>
              <a:defRPr/>
            </a:pPr>
            <a:r>
              <a:rPr lang="en-GB" b="1"/>
              <a:t>Meaningful activity: </a:t>
            </a:r>
            <a:r>
              <a:rPr lang="en-GB"/>
              <a:t> How can we tie this in with psychological needs that we considered earlier </a:t>
            </a:r>
            <a:r>
              <a:rPr lang="en-GB" sz="1200" i="1" baseline="0">
                <a:latin typeface="Arial"/>
                <a:ea typeface="Calibri"/>
                <a:cs typeface="Arial"/>
              </a:rPr>
              <a:t>- </a:t>
            </a:r>
            <a:r>
              <a:rPr lang="en-GB"/>
              <a:t>and adjust this to current environment</a:t>
            </a:r>
            <a:r>
              <a:rPr lang="en-GB" baseline="0"/>
              <a:t> or </a:t>
            </a:r>
            <a:r>
              <a:rPr lang="en-GB"/>
              <a:t>adjust in line </a:t>
            </a:r>
            <a:r>
              <a:rPr lang="en-GB" baseline="0"/>
              <a:t> with someone's current level of functioning</a:t>
            </a:r>
            <a:r>
              <a:rPr lang="en-GB"/>
              <a:t> that meets their needs</a:t>
            </a:r>
            <a:r>
              <a:rPr lang="en-GB" baseline="0"/>
              <a:t>. </a:t>
            </a:r>
            <a:r>
              <a:rPr lang="en-GB"/>
              <a:t>what does the person like doing/have they liked doing? Are there activities they can assist with to give a sense of purpose </a:t>
            </a:r>
            <a:r>
              <a:rPr lang="en-GB" sz="1200" i="0">
                <a:latin typeface="Arial"/>
                <a:ea typeface="Calibri"/>
                <a:cs typeface="Arial"/>
              </a:rPr>
              <a:t>occupation, identity, attachment and connection with others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e.g., folding towels, assisting with the dishes? e.g. gardening group, football memories groups, walking, audio books</a:t>
            </a:r>
            <a:endParaRPr lang="en-GB" sz="1200" i="1">
              <a:latin typeface="Arial" panose="020B0604020202020204" pitchFamily="34" charset="0"/>
              <a:ea typeface="Calibri"/>
              <a:cs typeface="Arial" panose="020B0604020202020204" pitchFamily="34" charset="0"/>
            </a:endParaRPr>
          </a:p>
          <a:p>
            <a:endParaRPr lang="en-GB">
              <a:ea typeface="Calibri"/>
              <a:cs typeface="Calibri"/>
            </a:endParaRPr>
          </a:p>
          <a:p>
            <a:pPr>
              <a:defRPr/>
            </a:pPr>
            <a:r>
              <a:rPr lang="en-GB"/>
              <a:t>Finally as much as possible create a safe and predictable environment </a:t>
            </a:r>
            <a:r>
              <a:rPr lang="en-GB" b="1"/>
              <a:t>via</a:t>
            </a:r>
            <a:r>
              <a:rPr lang="en-GB" b="1" baseline="0"/>
              <a:t> use of r</a:t>
            </a:r>
            <a:r>
              <a:rPr lang="en-GB" b="1"/>
              <a:t>outines</a:t>
            </a:r>
            <a:r>
              <a:rPr lang="en-GB" b="1" baseline="0"/>
              <a:t> – this </a:t>
            </a:r>
            <a:r>
              <a:rPr lang="en-GB"/>
              <a:t> </a:t>
            </a:r>
            <a:r>
              <a:rPr lang="en-GB" sz="1200" i="0">
                <a:latin typeface="Arial"/>
                <a:ea typeface="Calibri"/>
                <a:cs typeface="Arial"/>
              </a:rPr>
              <a:t>can help the world feel more predictable and help people feel more in control </a:t>
            </a:r>
            <a:r>
              <a:rPr lang="en-GB">
                <a:latin typeface="Arial"/>
                <a:ea typeface="Calibri"/>
                <a:cs typeface="Arial"/>
              </a:rPr>
              <a:t>- this can be something you're directly involved with or it could be part of recommendations that help the care team proactively meet patient needs</a:t>
            </a:r>
            <a:endParaRPr lang="en-GB" sz="1200" i="0">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e.g., going to bed / waking up at similar times each day, regular meal times, e.g. timing of meals, particular activities at the same time each week, same time going to be</a:t>
            </a:r>
            <a:endParaRPr lang="en-GB"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p>
          <a:p>
            <a:pPr marL="0" marR="0" lvl="0" indent="0" algn="l" defTabSz="914400" rtl="0" eaLnBrk="1" fontAlgn="auto" latinLnBrk="0" hangingPunct="1">
              <a:lnSpc>
                <a:spcPct val="100000"/>
              </a:lnSpc>
              <a:spcBef>
                <a:spcPts val="0"/>
              </a:spcBef>
              <a:spcAft>
                <a:spcPts val="0"/>
              </a:spcAft>
              <a:buClrTx/>
              <a:buSzTx/>
              <a:buFontTx/>
              <a:buNone/>
              <a:tabLst/>
              <a:defRPr/>
            </a:pPr>
            <a:r>
              <a:rPr lang="en-GB" i="0"/>
              <a:t>These strategies can either be adapted into our ways of working </a:t>
            </a:r>
            <a:r>
              <a:rPr lang="en-GB" i="0" baseline="0"/>
              <a:t>when carrying out assessments or attempting to directly engaging someone in treatment where distress can be a barrier to engaging in that work. Or these can be suggestions we consider implementing and using to form recommendations for the direct care team to trial in their support of the patient. These would tie into the role of AHPs that Angela mentioned earlier, where there may be roles in proactively preventing distress that AHP assessment and treatment can play a direct part in, for example assessments relating to activity and communication. More widely keeping in mind the models we’ve discussed today, can help us to think about where our intervention may be particularly pertinent in meeting needs and proactively reducing distress. If we can better understand possible causes of distress we can either try to change these or adjust our approach to an assessment to take these factors into account </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i="1"/>
              <a:t>If the person has become highly distressed, these strategies may not be appropriate to use – instead, focus on giving the person some space and time to recover (again – put yourself in their shoes – if you are angry or upset, what do you want?) is there</a:t>
            </a:r>
            <a:r>
              <a:rPr lang="en-GB" i="1" baseline="0"/>
              <a:t> a better time to return &amp; meet pt again, what clues did we see from their distress that may help us understand their experience (what they said/did/facial expressions)</a:t>
            </a:r>
            <a:endParaRPr lang="en-GB" i="1">
              <a:ea typeface="Calibri"/>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GB" smtClean="0"/>
              <a:t>13</a:t>
            </a:fld>
            <a:endParaRPr lang="en-GB"/>
          </a:p>
        </p:txBody>
      </p:sp>
    </p:spTree>
    <p:extLst>
      <p:ext uri="{BB962C8B-B14F-4D97-AF65-F5344CB8AC3E}">
        <p14:creationId xmlns:p14="http://schemas.microsoft.com/office/powerpoint/2010/main" val="6452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Alison </a:t>
            </a:r>
          </a:p>
          <a:p>
            <a:r>
              <a:rPr lang="en-US">
                <a:ea typeface="Calibri"/>
                <a:cs typeface="Calibri"/>
              </a:rPr>
              <a:t>Here's a helpful checklist produced by NHS Dumfries &amp; Galloway as a reminder of factors to keep in mind when working with stress and distress that cover some of those factors and more Comfort, Environment, Activity, Social Contact, Engaging – really useful prompts around each area and a helpful resource to use </a:t>
            </a:r>
            <a:endParaRPr lang="en-US"/>
          </a:p>
        </p:txBody>
      </p:sp>
      <p:sp>
        <p:nvSpPr>
          <p:cNvPr id="4" name="Slide Number Placeholder 3"/>
          <p:cNvSpPr>
            <a:spLocks noGrp="1"/>
          </p:cNvSpPr>
          <p:nvPr>
            <p:ph type="sldNum" sz="quarter" idx="5"/>
          </p:nvPr>
        </p:nvSpPr>
        <p:spPr/>
        <p:txBody>
          <a:bodyPr/>
          <a:lstStyle/>
          <a:p>
            <a:fld id="{D1FCE024-0848-4E51-AF60-164DA02D4BB5}" type="slidenum">
              <a:rPr lang="en-GB"/>
              <a:t>14</a:t>
            </a:fld>
            <a:endParaRPr lang="en-GB"/>
          </a:p>
        </p:txBody>
      </p:sp>
    </p:spTree>
    <p:extLst>
      <p:ext uri="{BB962C8B-B14F-4D97-AF65-F5344CB8AC3E}">
        <p14:creationId xmlns:p14="http://schemas.microsoft.com/office/powerpoint/2010/main" val="377549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sz="1200" b="1">
                <a:latin typeface="Calibri"/>
                <a:ea typeface="Calibri"/>
                <a:cs typeface="Calibri"/>
              </a:rPr>
              <a:t>Stef</a:t>
            </a:r>
          </a:p>
          <a:p>
            <a:pPr marL="0" indent="0">
              <a:buFont typeface="Arial"/>
              <a:buNone/>
            </a:pPr>
            <a:r>
              <a:rPr lang="en-GB" sz="1200" b="1">
                <a:latin typeface="Calibri"/>
                <a:ea typeface="Calibri"/>
                <a:cs typeface="Calibri"/>
              </a:rPr>
              <a:t>2 mins</a:t>
            </a:r>
          </a:p>
          <a:p>
            <a:pPr marL="0" indent="0">
              <a:buFont typeface="Arial"/>
              <a:buNone/>
            </a:pPr>
            <a:r>
              <a:rPr lang="en-GB" sz="1200">
                <a:latin typeface="Calibri"/>
                <a:ea typeface="Calibri"/>
                <a:cs typeface="Calibri"/>
              </a:rPr>
              <a:t>Read below:</a:t>
            </a:r>
          </a:p>
          <a:p>
            <a:pPr marL="0" indent="0">
              <a:buFont typeface="Arial"/>
              <a:buNone/>
            </a:pPr>
            <a:r>
              <a:rPr lang="en-GB" sz="1200">
                <a:latin typeface="Calibri"/>
                <a:ea typeface="Calibri"/>
                <a:cs typeface="Calibri"/>
              </a:rPr>
              <a:t>NES &amp; Scottish Government launched the 'Promoting Excellence Framework' in 2011 updated in 2021 this details the levels of training that all of us in H&amp;SC should have relating to dementia</a:t>
            </a:r>
          </a:p>
          <a:p>
            <a:endParaRPr lang="en-GB" sz="1200">
              <a:latin typeface="Calibri"/>
              <a:ea typeface="Calibri"/>
              <a:cs typeface="Calibri"/>
            </a:endParaRPr>
          </a:p>
          <a:p>
            <a:pPr marL="0" indent="0">
              <a:buFont typeface="Arial"/>
              <a:buNone/>
            </a:pPr>
            <a:r>
              <a:rPr lang="en-GB" sz="1200">
                <a:latin typeface="Calibri"/>
                <a:ea typeface="Calibri"/>
                <a:cs typeface="Calibri"/>
              </a:rPr>
              <a:t>We don’t all need  to have the same training, but we should all have some as people with dementia could access many parts of the health &amp; social care system, not only dementia services/services for older people</a:t>
            </a:r>
          </a:p>
          <a:p>
            <a:pPr marL="342900" indent="-342900">
              <a:buFont typeface="Arial"/>
              <a:buChar char="•"/>
            </a:pPr>
            <a:endParaRPr lang="en-GB" sz="1200">
              <a:latin typeface="Calibri"/>
              <a:ea typeface="Calibri"/>
              <a:cs typeface="Calibri"/>
            </a:endParaRPr>
          </a:p>
          <a:p>
            <a:pPr marL="0" indent="0">
              <a:buFont typeface="Arial"/>
              <a:buNone/>
            </a:pPr>
            <a:r>
              <a:rPr lang="en-GB" sz="1200">
                <a:latin typeface="Calibri"/>
                <a:ea typeface="Calibri"/>
                <a:cs typeface="Calibri"/>
              </a:rPr>
              <a:t>NES has a range of training resources for those who don't work in older adult/dementia services on TURAS – at the 'informed' level and skilled level. Including modules specifically for those in acute hospital settings, for paramedics and a module on delirium. Anyone in H&amp;SC can register for TURAS to access these not only NHS staff</a:t>
            </a:r>
          </a:p>
          <a:p>
            <a:pPr marL="342900" indent="-342900">
              <a:buFont typeface="Arial"/>
              <a:buChar char="•"/>
            </a:pPr>
            <a:endParaRPr lang="en-GB" sz="1200">
              <a:latin typeface="Calibri"/>
              <a:ea typeface="Calibri"/>
              <a:cs typeface="Calibri"/>
            </a:endParaRPr>
          </a:p>
          <a:p>
            <a:pPr marL="0" indent="0">
              <a:buFont typeface="Arial"/>
              <a:buNone/>
            </a:pPr>
            <a:r>
              <a:rPr lang="en-GB" sz="1200">
                <a:latin typeface="Calibri"/>
                <a:ea typeface="Calibri"/>
                <a:cs typeface="Calibri"/>
              </a:rPr>
              <a:t>If we work in specialist services for older people/for people with dementia we should access additional training, depending on our role, some of this is on TURAS and some is provided through OA Psychology </a:t>
            </a:r>
            <a:r>
              <a:rPr lang="en-GB" sz="1200" err="1">
                <a:latin typeface="Calibri"/>
                <a:ea typeface="Calibri"/>
                <a:cs typeface="Calibri"/>
              </a:rPr>
              <a:t>Dept</a:t>
            </a:r>
            <a:r>
              <a:rPr lang="en-GB" sz="1200">
                <a:latin typeface="Calibri"/>
                <a:ea typeface="Calibri"/>
                <a:cs typeface="Calibri"/>
              </a:rPr>
              <a:t> &amp; other H&amp;SC trainers – your team lead should know about this, so please ask them if you're unsure</a:t>
            </a:r>
            <a:endParaRPr lang="en-GB"/>
          </a:p>
          <a:p>
            <a:endParaRPr lang="en-GB" sz="1200">
              <a:latin typeface="Calibri"/>
              <a:ea typeface="Calibri"/>
              <a:cs typeface="Calibri"/>
            </a:endParaRPr>
          </a:p>
          <a:p>
            <a:pPr marL="0" indent="0">
              <a:buFont typeface="Arial"/>
              <a:buNone/>
            </a:pPr>
            <a:r>
              <a:rPr lang="en-GB" sz="1200">
                <a:latin typeface="Calibri"/>
                <a:ea typeface="Calibri"/>
                <a:cs typeface="Calibri"/>
              </a:rPr>
              <a:t>Alzheimer</a:t>
            </a:r>
            <a:r>
              <a:rPr lang="en-GB" sz="1200" baseline="0">
                <a:latin typeface="Calibri"/>
                <a:ea typeface="Calibri"/>
                <a:cs typeface="Calibri"/>
              </a:rPr>
              <a:t> Scotland also has a range of AHP specific webinars that are related to many relevant topics in terms of reducing distress by proactively meeting needs, how practice can be adapted for use in dementia care, </a:t>
            </a:r>
            <a:r>
              <a:rPr lang="en-US" baseline="0">
                <a:ea typeface="Calibri"/>
                <a:cs typeface="Calibri"/>
              </a:rPr>
              <a:t>exercise </a:t>
            </a:r>
            <a:r>
              <a:rPr lang="en-US" baseline="0" err="1">
                <a:ea typeface="Calibri"/>
                <a:cs typeface="Calibri"/>
              </a:rPr>
              <a:t>programmes</a:t>
            </a:r>
            <a:r>
              <a:rPr lang="en-US" baseline="0">
                <a:ea typeface="Calibri"/>
                <a:cs typeface="Calibri"/>
              </a:rPr>
              <a:t>, occupation and cognitive impairment in acute hospital setting, music therapy, connecting </a:t>
            </a:r>
            <a:r>
              <a:rPr lang="en-US" baseline="0" err="1">
                <a:ea typeface="Calibri"/>
                <a:cs typeface="Calibri"/>
              </a:rPr>
              <a:t>carers</a:t>
            </a:r>
            <a:r>
              <a:rPr lang="en-US" baseline="0">
                <a:ea typeface="Calibri"/>
                <a:cs typeface="Calibri"/>
              </a:rPr>
              <a:t> to support communication – many of these would be on topics that would be really useful in terms of meeting proactive needs around distress </a:t>
            </a:r>
            <a:endParaRPr lang="en-US">
              <a:ea typeface="Calibri"/>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GB"/>
              <a:t>15</a:t>
            </a:fld>
            <a:endParaRPr lang="en-GB"/>
          </a:p>
        </p:txBody>
      </p:sp>
    </p:spTree>
    <p:extLst>
      <p:ext uri="{BB962C8B-B14F-4D97-AF65-F5344CB8AC3E}">
        <p14:creationId xmlns:p14="http://schemas.microsoft.com/office/powerpoint/2010/main" val="129878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Stef </a:t>
            </a:r>
          </a:p>
          <a:p>
            <a:r>
              <a:rPr lang="en-US" b="1">
                <a:ea typeface="Calibri"/>
                <a:cs typeface="Calibri"/>
              </a:rPr>
              <a:t>1 min</a:t>
            </a:r>
          </a:p>
          <a:p>
            <a:r>
              <a:rPr lang="en-US">
                <a:ea typeface="Calibri"/>
                <a:cs typeface="Calibri"/>
              </a:rPr>
              <a:t>We</a:t>
            </a:r>
            <a:r>
              <a:rPr lang="en-US" baseline="0">
                <a:ea typeface="Calibri"/>
                <a:cs typeface="Calibri"/>
              </a:rPr>
              <a:t> won’t go through these during training as these n</a:t>
            </a:r>
            <a:r>
              <a:rPr lang="en-US">
                <a:ea typeface="Calibri"/>
                <a:cs typeface="Calibri"/>
              </a:rPr>
              <a:t>ext few slides are just for reference</a:t>
            </a:r>
            <a:r>
              <a:rPr lang="en-US" baseline="0">
                <a:ea typeface="Calibri"/>
                <a:cs typeface="Calibri"/>
              </a:rPr>
              <a:t> for your information post training, these include details of some of the training available from NES on TURAS and the Alzheimer Scotland webinars, details of wider reading if you’re interested in finding out more and information that you can signpost families/</a:t>
            </a:r>
            <a:r>
              <a:rPr lang="en-US" baseline="0" err="1">
                <a:ea typeface="Calibri"/>
                <a:cs typeface="Calibri"/>
              </a:rPr>
              <a:t>carers</a:t>
            </a:r>
            <a:r>
              <a:rPr lang="en-US" baseline="0">
                <a:ea typeface="Calibri"/>
                <a:cs typeface="Calibri"/>
              </a:rPr>
              <a:t> too if they require support </a:t>
            </a:r>
            <a:endParaRPr lang="en-US">
              <a:ea typeface="Calibri"/>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GB"/>
              <a:t>16</a:t>
            </a:fld>
            <a:endParaRPr lang="en-GB"/>
          </a:p>
        </p:txBody>
      </p:sp>
    </p:spTree>
    <p:extLst>
      <p:ext uri="{BB962C8B-B14F-4D97-AF65-F5344CB8AC3E}">
        <p14:creationId xmlns:p14="http://schemas.microsoft.com/office/powerpoint/2010/main" val="216682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Stef</a:t>
            </a:r>
            <a:r>
              <a:rPr lang="en-GB"/>
              <a:t> SLIDES FOR INFORMATION</a:t>
            </a:r>
            <a:r>
              <a:rPr lang="en-GB" baseline="0"/>
              <a:t> post webinar </a:t>
            </a:r>
            <a:r>
              <a:rPr lang="en-GB"/>
              <a:t>don't read through this slide–</a:t>
            </a:r>
            <a:r>
              <a:rPr lang="en-GB" baseline="0"/>
              <a:t> just note these are o</a:t>
            </a:r>
            <a:r>
              <a:rPr lang="en-GB"/>
              <a:t>ther resources that may be of interest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26B056D-3C6E-46DE-9720-96B5A31C1AFC}" type="slidenum">
              <a:rPr lang="en-GB" smtClean="0"/>
              <a:t>17</a:t>
            </a:fld>
            <a:endParaRPr lang="en-GB"/>
          </a:p>
        </p:txBody>
      </p:sp>
    </p:spTree>
    <p:extLst>
      <p:ext uri="{BB962C8B-B14F-4D97-AF65-F5344CB8AC3E}">
        <p14:creationId xmlns:p14="http://schemas.microsoft.com/office/powerpoint/2010/main" val="1685726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a:rPr>
              <a:t>Stef  </a:t>
            </a:r>
          </a:p>
          <a:p>
            <a:r>
              <a:rPr lang="en-GB">
                <a:cs typeface="Calibri"/>
              </a:rPr>
              <a:t>Lot of info on this slide – they will be sent out after the session, so don't need to note details down you'll have info there</a:t>
            </a:r>
            <a:endParaRPr lang="en-GB"/>
          </a:p>
          <a:p>
            <a:r>
              <a:rPr lang="en-GB">
                <a:cs typeface="Calibri"/>
              </a:rPr>
              <a:t>There are a range of support services across Aberdeen, Aberdeenshire &amp; Moray that provide groups and activities for people with dementia/their carers – Alzheimer Scotland is not just for Alzheimer disease but any type of dementia and has range of supports/groups - local programmes can call or search on their website for info.</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GB" smtClean="0"/>
              <a:t>18</a:t>
            </a:fld>
            <a:endParaRPr lang="en-GB"/>
          </a:p>
        </p:txBody>
      </p:sp>
    </p:spTree>
    <p:extLst>
      <p:ext uri="{BB962C8B-B14F-4D97-AF65-F5344CB8AC3E}">
        <p14:creationId xmlns:p14="http://schemas.microsoft.com/office/powerpoint/2010/main" val="2420094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Huge thanks to Alison and Stefanie for taking the time to present this webinar. Please take a few minutes to fill out the evaluation form whether you are watching live today or from the recording.  Your feedback is </a:t>
            </a:r>
            <a:r>
              <a:rPr lang="en-US">
                <a:ea typeface="Calibri"/>
                <a:cs typeface="Calibri"/>
              </a:rPr>
              <a:t>really important.  You can either scan the QR code or click the link in the chat.</a:t>
            </a:r>
          </a:p>
          <a:p>
            <a:endParaRPr lang="en-US" dirty="0">
              <a:ea typeface="Calibri"/>
              <a:cs typeface="Calibri"/>
            </a:endParaRPr>
          </a:p>
          <a:p>
            <a:r>
              <a:rPr lang="en-US">
                <a:ea typeface="Calibri"/>
                <a:cs typeface="Calibri"/>
              </a:rPr>
              <a:t>Our next session is next week and that is on dementia inclusive environments.  The last in the series is on 11th June and that will cover AHP rehabilitation for dementia.  Thank you for attending today and we will hopefully see you at one of the upcoming sessions.</a:t>
            </a:r>
          </a:p>
        </p:txBody>
      </p:sp>
      <p:sp>
        <p:nvSpPr>
          <p:cNvPr id="4" name="Slide Number Placeholder 3"/>
          <p:cNvSpPr>
            <a:spLocks noGrp="1"/>
          </p:cNvSpPr>
          <p:nvPr>
            <p:ph type="sldNum" sz="quarter" idx="5"/>
          </p:nvPr>
        </p:nvSpPr>
        <p:spPr/>
        <p:txBody>
          <a:bodyPr/>
          <a:lstStyle/>
          <a:p>
            <a:fld id="{D1FCE024-0848-4E51-AF60-164DA02D4BB5}" type="slidenum">
              <a:rPr lang="en-GB"/>
              <a:t>19</a:t>
            </a:fld>
            <a:endParaRPr lang="en-GB"/>
          </a:p>
        </p:txBody>
      </p:sp>
    </p:spTree>
    <p:extLst>
      <p:ext uri="{BB962C8B-B14F-4D97-AF65-F5344CB8AC3E}">
        <p14:creationId xmlns:p14="http://schemas.microsoft.com/office/powerpoint/2010/main" val="71974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Teams has automatically turned off your cameras and mics.  However, you can ask any questions either in the chat box or the Q&amp;A section on the top banner.  I will keep an eye on the chat as we go along.</a:t>
            </a:r>
          </a:p>
          <a:p>
            <a:r>
              <a:rPr lang="en-GB" dirty="0">
                <a:ea typeface="Calibri"/>
                <a:cs typeface="Calibri"/>
              </a:rPr>
              <a:t>The recording will be shared in the chat after the session and also uploaded on to our Hi-net page.  The link for this will be in the chat and you will also find the previous 3 webinars there in case you missed them.</a:t>
            </a:r>
          </a:p>
        </p:txBody>
      </p:sp>
      <p:sp>
        <p:nvSpPr>
          <p:cNvPr id="4" name="Slide Number Placeholder 3"/>
          <p:cNvSpPr>
            <a:spLocks noGrp="1"/>
          </p:cNvSpPr>
          <p:nvPr>
            <p:ph type="sldNum" sz="quarter" idx="5"/>
          </p:nvPr>
        </p:nvSpPr>
        <p:spPr/>
        <p:txBody>
          <a:bodyPr/>
          <a:lstStyle/>
          <a:p>
            <a:fld id="{0105EAB6-1D0C-4EC0-929C-F643F8F02676}" type="slidenum">
              <a:rPr lang="en-GB"/>
              <a:t>2</a:t>
            </a:fld>
            <a:endParaRPr lang="en-GB"/>
          </a:p>
        </p:txBody>
      </p:sp>
    </p:spTree>
    <p:extLst>
      <p:ext uri="{BB962C8B-B14F-4D97-AF65-F5344CB8AC3E}">
        <p14:creationId xmlns:p14="http://schemas.microsoft.com/office/powerpoint/2010/main" val="204334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Before I hand over to Alison and Stefanie, I wanted to give some professional context for the session.</a:t>
            </a:r>
          </a:p>
          <a:p>
            <a:r>
              <a:rPr lang="en-US" dirty="0">
                <a:ea typeface="Calibri"/>
                <a:cs typeface="Calibri"/>
              </a:rPr>
              <a:t>Stress and distress </a:t>
            </a:r>
            <a:r>
              <a:rPr lang="en-US" err="1">
                <a:ea typeface="Calibri"/>
                <a:cs typeface="Calibri"/>
              </a:rPr>
              <a:t>behaviours</a:t>
            </a:r>
            <a:r>
              <a:rPr lang="en-US" dirty="0">
                <a:ea typeface="Calibri"/>
                <a:cs typeface="Calibri"/>
              </a:rPr>
              <a:t> are common in dementia, although not everyone will experience them.  They can be, by their nature, stressful and distressing both to the person and those around them, including loved ones, carers and staff.</a:t>
            </a:r>
          </a:p>
          <a:p>
            <a:r>
              <a:rPr lang="en-US" dirty="0">
                <a:ea typeface="Calibri"/>
                <a:cs typeface="Calibri"/>
              </a:rPr>
              <a:t>At any one time, it is estimated that 40% of beds in an acute hospital are occupied by someone living with dementia.  Hospital and care home admissions can be very stressful for people living with dementia.  The environment is busy and unfamiliar, the person is not able to follow their usual routine and use their own coping strategies on top of potentially feeling physically unwell.  As a result, hospital admissions are a potential trigger for stress and distress </a:t>
            </a:r>
            <a:r>
              <a:rPr lang="en-US" dirty="0" err="1">
                <a:ea typeface="Calibri"/>
                <a:cs typeface="Calibri"/>
              </a:rPr>
              <a:t>behaviours</a:t>
            </a:r>
            <a:r>
              <a:rPr lang="en-US" dirty="0">
                <a:ea typeface="Calibri"/>
                <a:cs typeface="Calibri"/>
              </a:rPr>
              <a:t>.  However, these </a:t>
            </a:r>
            <a:r>
              <a:rPr lang="en-US" dirty="0" err="1">
                <a:ea typeface="Calibri"/>
                <a:cs typeface="Calibri"/>
              </a:rPr>
              <a:t>behaviours</a:t>
            </a:r>
            <a:r>
              <a:rPr lang="en-US" dirty="0">
                <a:ea typeface="Calibri"/>
                <a:cs typeface="Calibri"/>
              </a:rPr>
              <a:t> can also occur within the home environment so, as AHP's, we are likely to meet someone who is experiencing stress and distress.</a:t>
            </a:r>
          </a:p>
        </p:txBody>
      </p:sp>
      <p:sp>
        <p:nvSpPr>
          <p:cNvPr id="4" name="Slide Number Placeholder 3"/>
          <p:cNvSpPr>
            <a:spLocks noGrp="1"/>
          </p:cNvSpPr>
          <p:nvPr>
            <p:ph type="sldNum" sz="quarter" idx="5"/>
          </p:nvPr>
        </p:nvSpPr>
        <p:spPr/>
        <p:txBody>
          <a:bodyPr/>
          <a:lstStyle/>
          <a:p>
            <a:fld id="{D1FCE024-0848-4E51-AF60-164DA02D4BB5}" type="slidenum">
              <a:rPr lang="en-GB"/>
              <a:t>3</a:t>
            </a:fld>
            <a:endParaRPr lang="en-GB"/>
          </a:p>
        </p:txBody>
      </p:sp>
    </p:spTree>
    <p:extLst>
      <p:ext uri="{BB962C8B-B14F-4D97-AF65-F5344CB8AC3E}">
        <p14:creationId xmlns:p14="http://schemas.microsoft.com/office/powerpoint/2010/main" val="401928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Scotland's dementia strategy highlights the importance of identifying and managing symptoms within all care settings.</a:t>
            </a:r>
          </a:p>
          <a:p>
            <a:r>
              <a:rPr lang="en-US" dirty="0">
                <a:ea typeface="Calibri"/>
                <a:cs typeface="Calibri"/>
              </a:rPr>
              <a:t>It specifically mentions non-pharmacological interventions such as exercise, engagement in tailored activities, communication strategies and music therapy as ways to improve quality of life and decrease distressing symptoms.</a:t>
            </a:r>
          </a:p>
          <a:p>
            <a:r>
              <a:rPr lang="en-US" dirty="0">
                <a:ea typeface="Calibri"/>
                <a:cs typeface="Calibri"/>
              </a:rPr>
              <a:t>As we have already mentioned, hospital admissions can be a trigger.  The long-term aim is to increase community support, such as hospital at home and community rehabilitation, to </a:t>
            </a:r>
            <a:r>
              <a:rPr lang="en-US" dirty="0" err="1">
                <a:ea typeface="Calibri"/>
                <a:cs typeface="Calibri"/>
              </a:rPr>
              <a:t>minimise</a:t>
            </a:r>
            <a:r>
              <a:rPr lang="en-US" dirty="0">
                <a:ea typeface="Calibri"/>
                <a:cs typeface="Calibri"/>
              </a:rPr>
              <a:t> admissions to hospital and facilitate early discharge.</a:t>
            </a:r>
          </a:p>
        </p:txBody>
      </p:sp>
      <p:sp>
        <p:nvSpPr>
          <p:cNvPr id="4" name="Slide Number Placeholder 3"/>
          <p:cNvSpPr>
            <a:spLocks noGrp="1"/>
          </p:cNvSpPr>
          <p:nvPr>
            <p:ph type="sldNum" sz="quarter" idx="5"/>
          </p:nvPr>
        </p:nvSpPr>
        <p:spPr/>
        <p:txBody>
          <a:bodyPr/>
          <a:lstStyle/>
          <a:p>
            <a:fld id="{D1FCE024-0848-4E51-AF60-164DA02D4BB5}" type="slidenum">
              <a:rPr lang="en-GB"/>
              <a:t>4</a:t>
            </a:fld>
            <a:endParaRPr lang="en-GB"/>
          </a:p>
        </p:txBody>
      </p:sp>
    </p:spTree>
    <p:extLst>
      <p:ext uri="{BB962C8B-B14F-4D97-AF65-F5344CB8AC3E}">
        <p14:creationId xmlns:p14="http://schemas.microsoft.com/office/powerpoint/2010/main" val="87425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SIGN guidelines highlight the role of all professionals in detecting and treating stress and distress</a:t>
            </a:r>
            <a:r>
              <a:rPr lang="en-US">
                <a:ea typeface="Calibri"/>
                <a:cs typeface="Calibri"/>
              </a:rPr>
              <a:t> in dementia.</a:t>
            </a:r>
          </a:p>
          <a:p>
            <a:r>
              <a:rPr lang="en-US">
                <a:ea typeface="Calibri"/>
                <a:cs typeface="Calibri"/>
              </a:rPr>
              <a:t>Specific interventions such as outdoor activities, massage, exercise and tailored activities are named as recommendations.</a:t>
            </a:r>
          </a:p>
          <a:p>
            <a:r>
              <a:rPr lang="en-US" dirty="0">
                <a:ea typeface="Calibri"/>
                <a:cs typeface="Calibri"/>
              </a:rPr>
              <a:t>Tailored activities are those which have been identified as being meaningful to the person with attention paid to how to grade and adapt these to match the abilities of the person.</a:t>
            </a:r>
          </a:p>
        </p:txBody>
      </p:sp>
      <p:sp>
        <p:nvSpPr>
          <p:cNvPr id="4" name="Slide Number Placeholder 3"/>
          <p:cNvSpPr>
            <a:spLocks noGrp="1"/>
          </p:cNvSpPr>
          <p:nvPr>
            <p:ph type="sldNum" sz="quarter" idx="5"/>
          </p:nvPr>
        </p:nvSpPr>
        <p:spPr/>
        <p:txBody>
          <a:bodyPr/>
          <a:lstStyle/>
          <a:p>
            <a:fld id="{D1FCE024-0848-4E51-AF60-164DA02D4BB5}" type="slidenum">
              <a:rPr lang="en-GB"/>
              <a:t>5</a:t>
            </a:fld>
            <a:endParaRPr lang="en-GB"/>
          </a:p>
        </p:txBody>
      </p:sp>
    </p:spTree>
    <p:extLst>
      <p:ext uri="{BB962C8B-B14F-4D97-AF65-F5344CB8AC3E}">
        <p14:creationId xmlns:p14="http://schemas.microsoft.com/office/powerpoint/2010/main" val="212130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AHPs, like physiotherapists and occupational therapists, can address physical health issues that may contribute to stress, such as pain, fatigue, and mobility limitations. We can recommend interventions like exercise, diet, and assistive devices to improve physical well-being. </a:t>
            </a:r>
            <a:endParaRPr lang="en-GB" dirty="0"/>
          </a:p>
          <a:p>
            <a:r>
              <a:rPr lang="en-US" dirty="0"/>
              <a:t>Speech and Language Therapists can play a vital role in improving communication between individuals with dementia and their caregivers. This can involve training caregivers on effective communication strategies, like using short, simple sentences and nonverbal cues.  They may also do life story work as part of a communication aid.</a:t>
            </a:r>
            <a:endParaRPr lang="en-US" dirty="0">
              <a:ea typeface="Calibri"/>
              <a:cs typeface="Calibri"/>
            </a:endParaRPr>
          </a:p>
          <a:p>
            <a:r>
              <a:rPr lang="en-US" dirty="0"/>
              <a:t>Dietitians and speech and language therapy have roles in </a:t>
            </a:r>
            <a:r>
              <a:rPr lang="en-US" dirty="0" err="1"/>
              <a:t>maximising</a:t>
            </a:r>
            <a:r>
              <a:rPr lang="en-US" dirty="0"/>
              <a:t> nutritional intake to improve physical health and wellbeing and impact mood and brain health.</a:t>
            </a:r>
            <a:endParaRPr lang="en-US" dirty="0">
              <a:ea typeface="Calibri"/>
              <a:cs typeface="Calibri"/>
            </a:endParaRPr>
          </a:p>
          <a:p>
            <a:r>
              <a:rPr lang="en-US" dirty="0"/>
              <a:t>OT's can offer treatment to address anxiety, depression, and other emotional distress where appropriate.  This may include considering an individuals routine and activities and introducing opportunities for them to engage in meaningful occupations.  They can also assist in creating a supportive and safe environment for individuals with dementia. This may involve adapting the home or care setting to promote independence, improve navigation, and reduce sensory overload. It may also involve recommending technology which may support the person.</a:t>
            </a:r>
            <a:endParaRPr lang="en-GB" dirty="0"/>
          </a:p>
          <a:p>
            <a:r>
              <a:rPr lang="en-US" dirty="0"/>
              <a:t>AHPs can provide support and resources to families and caregivers, helping them cope with the challenges of dementia and promoting their own well-being. </a:t>
            </a:r>
            <a:endParaRPr lang="en-GB" dirty="0"/>
          </a:p>
          <a:p>
            <a:endParaRPr lang="en-US">
              <a:ea typeface="Calibri"/>
              <a:cs typeface="Calibri"/>
            </a:endParaRPr>
          </a:p>
        </p:txBody>
      </p:sp>
      <p:sp>
        <p:nvSpPr>
          <p:cNvPr id="4" name="Slide Number Placeholder 3"/>
          <p:cNvSpPr>
            <a:spLocks noGrp="1"/>
          </p:cNvSpPr>
          <p:nvPr>
            <p:ph type="sldNum" sz="quarter" idx="5"/>
          </p:nvPr>
        </p:nvSpPr>
        <p:spPr/>
        <p:txBody>
          <a:bodyPr/>
          <a:lstStyle/>
          <a:p>
            <a:fld id="{D1FCE024-0848-4E51-AF60-164DA02D4BB5}" type="slidenum">
              <a:t>6</a:t>
            </a:fld>
            <a:endParaRPr lang="en-GB"/>
          </a:p>
        </p:txBody>
      </p:sp>
    </p:spTree>
    <p:extLst>
      <p:ext uri="{BB962C8B-B14F-4D97-AF65-F5344CB8AC3E}">
        <p14:creationId xmlns:p14="http://schemas.microsoft.com/office/powerpoint/2010/main" val="76830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Alison</a:t>
            </a:r>
            <a:r>
              <a:rPr lang="en-US">
                <a:ea typeface="Calibri"/>
                <a:cs typeface="Calibri"/>
              </a:rPr>
              <a:t> </a:t>
            </a:r>
          </a:p>
          <a:p>
            <a:r>
              <a:rPr lang="en-US" b="1">
                <a:ea typeface="Calibri"/>
                <a:cs typeface="Calibri"/>
              </a:rPr>
              <a:t>2 mins</a:t>
            </a:r>
          </a:p>
          <a:p>
            <a:r>
              <a:rPr lang="en-US">
                <a:ea typeface="Calibri"/>
                <a:cs typeface="Calibri"/>
              </a:rPr>
              <a:t>- Read slide – note that S&amp;D isn't an inevitable part of dementia and won't be experienced by all, but it can be a difficult experience for the person</a:t>
            </a:r>
            <a:r>
              <a:rPr lang="en-US" baseline="0">
                <a:ea typeface="Calibri"/>
                <a:cs typeface="Calibri"/>
              </a:rPr>
              <a:t> and/or </a:t>
            </a:r>
            <a:r>
              <a:rPr lang="en-US">
                <a:ea typeface="Calibri"/>
                <a:cs typeface="Calibri"/>
              </a:rPr>
              <a:t>those around them when it does occur</a:t>
            </a:r>
          </a:p>
        </p:txBody>
      </p:sp>
      <p:sp>
        <p:nvSpPr>
          <p:cNvPr id="4" name="Slide Number Placeholder 3"/>
          <p:cNvSpPr>
            <a:spLocks noGrp="1"/>
          </p:cNvSpPr>
          <p:nvPr>
            <p:ph type="sldNum" sz="quarter" idx="5"/>
          </p:nvPr>
        </p:nvSpPr>
        <p:spPr/>
        <p:txBody>
          <a:bodyPr/>
          <a:lstStyle/>
          <a:p>
            <a:fld id="{726B056D-3C6E-46DE-9720-96B5A31C1AFC}" type="slidenum">
              <a:rPr lang="en-GB"/>
              <a:t>7</a:t>
            </a:fld>
            <a:endParaRPr lang="en-GB"/>
          </a:p>
        </p:txBody>
      </p:sp>
    </p:spTree>
    <p:extLst>
      <p:ext uri="{BB962C8B-B14F-4D97-AF65-F5344CB8AC3E}">
        <p14:creationId xmlns:p14="http://schemas.microsoft.com/office/powerpoint/2010/main" val="338023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Alison</a:t>
            </a:r>
            <a:r>
              <a:rPr lang="en-US">
                <a:cs typeface="Calibri"/>
              </a:rPr>
              <a:t> </a:t>
            </a:r>
          </a:p>
          <a:p>
            <a:r>
              <a:rPr lang="en-US" b="1">
                <a:cs typeface="Calibri"/>
              </a:rPr>
              <a:t>2 mins</a:t>
            </a:r>
            <a:endParaRPr lang="en-US" b="1">
              <a:ea typeface="Calibri"/>
              <a:cs typeface="Calibri"/>
            </a:endParaRPr>
          </a:p>
          <a:p>
            <a:r>
              <a:rPr lang="en-US">
                <a:cs typeface="Calibri"/>
              </a:rPr>
              <a:t>As many will be aware</a:t>
            </a:r>
            <a:r>
              <a:rPr lang="en-US" baseline="0">
                <a:cs typeface="Calibri"/>
              </a:rPr>
              <a:t> </a:t>
            </a:r>
            <a:r>
              <a:rPr lang="en-US">
                <a:cs typeface="Calibri"/>
              </a:rPr>
              <a:t>S&amp;D can cover a wide range of </a:t>
            </a:r>
            <a:r>
              <a:rPr lang="en-US" err="1">
                <a:cs typeface="Calibri"/>
              </a:rPr>
              <a:t>behaviours</a:t>
            </a:r>
            <a:r>
              <a:rPr lang="en-US">
                <a:cs typeface="Calibri"/>
              </a:rPr>
              <a:t>,</a:t>
            </a:r>
            <a:r>
              <a:rPr lang="en-US" baseline="0">
                <a:cs typeface="Calibri"/>
              </a:rPr>
              <a:t> some of which are listed here, we’ll often find that some S&amp;D may</a:t>
            </a:r>
            <a:r>
              <a:rPr lang="en-US">
                <a:cs typeface="Calibri"/>
              </a:rPr>
              <a:t> be distressing for the person themselves, some more for the people around them and some for both. This is not a complete list, but some common experiences that we often see. Sometimes distress that is less obvious, such as withdrawing can be a bit more tricky to see straight away and</a:t>
            </a:r>
            <a:r>
              <a:rPr lang="en-US" baseline="0">
                <a:cs typeface="Calibri"/>
              </a:rPr>
              <a:t> can </a:t>
            </a:r>
            <a:r>
              <a:rPr lang="en-US">
                <a:cs typeface="Calibri"/>
              </a:rPr>
              <a:t>be missed</a:t>
            </a:r>
            <a:r>
              <a:rPr lang="en-US" baseline="0">
                <a:cs typeface="Calibri"/>
              </a:rPr>
              <a:t> especially in busy clinical environments </a:t>
            </a:r>
            <a:endParaRPr lang="en-US">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US"/>
              <a:t>8</a:t>
            </a:fld>
            <a:endParaRPr lang="en-US"/>
          </a:p>
        </p:txBody>
      </p:sp>
    </p:spTree>
    <p:extLst>
      <p:ext uri="{BB962C8B-B14F-4D97-AF65-F5344CB8AC3E}">
        <p14:creationId xmlns:p14="http://schemas.microsoft.com/office/powerpoint/2010/main" val="372468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Alison</a:t>
            </a:r>
            <a:r>
              <a:rPr lang="en-US" baseline="0">
                <a:ea typeface="Calibri"/>
                <a:cs typeface="Calibri"/>
              </a:rPr>
              <a:t> </a:t>
            </a:r>
          </a:p>
          <a:p>
            <a:r>
              <a:rPr lang="en-US" b="1" baseline="0">
                <a:ea typeface="Calibri"/>
                <a:cs typeface="Calibri"/>
              </a:rPr>
              <a:t>3 mins</a:t>
            </a:r>
          </a:p>
          <a:p>
            <a:r>
              <a:rPr lang="en-US">
                <a:ea typeface="Calibri"/>
                <a:cs typeface="Calibri"/>
              </a:rPr>
              <a:t>You have likely come across the Iceberg</a:t>
            </a:r>
            <a:r>
              <a:rPr lang="en-US" baseline="0">
                <a:ea typeface="Calibri"/>
                <a:cs typeface="Calibri"/>
              </a:rPr>
              <a:t> </a:t>
            </a:r>
            <a:r>
              <a:rPr lang="en-US">
                <a:ea typeface="Calibri"/>
                <a:cs typeface="Calibri"/>
              </a:rPr>
              <a:t>analogy used at other times – it can also be very helpful for better understanding stress and distress. </a:t>
            </a:r>
          </a:p>
          <a:p>
            <a:r>
              <a:rPr lang="en-US">
                <a:ea typeface="Calibri"/>
                <a:cs typeface="Calibri"/>
              </a:rPr>
              <a:t>It can help us to think about potential underlying causes of distress and better</a:t>
            </a:r>
            <a:r>
              <a:rPr lang="en-US" baseline="0">
                <a:ea typeface="Calibri"/>
                <a:cs typeface="Calibri"/>
              </a:rPr>
              <a:t> understand our patients experiences</a:t>
            </a:r>
            <a:r>
              <a:rPr lang="en-US">
                <a:ea typeface="Calibri"/>
                <a:cs typeface="Calibri"/>
              </a:rPr>
              <a:t>. It's really important that we try to understand the cause or factors</a:t>
            </a:r>
            <a:r>
              <a:rPr lang="en-US" baseline="0">
                <a:ea typeface="Calibri"/>
                <a:cs typeface="Calibri"/>
              </a:rPr>
              <a:t> contributing to</a:t>
            </a:r>
            <a:r>
              <a:rPr lang="en-US">
                <a:ea typeface="Calibri"/>
                <a:cs typeface="Calibri"/>
              </a:rPr>
              <a:t> the behavior, as this can help us to not only alleviate distress, but also be proactive in preventing it from occurring. </a:t>
            </a:r>
          </a:p>
          <a:p>
            <a:r>
              <a:rPr lang="en-US">
                <a:ea typeface="Calibri"/>
                <a:cs typeface="Calibri"/>
              </a:rPr>
              <a:t>As we can see from this diagram, the distressed </a:t>
            </a:r>
            <a:r>
              <a:rPr lang="en-US" err="1">
                <a:ea typeface="Calibri"/>
                <a:cs typeface="Calibri"/>
              </a:rPr>
              <a:t>behaviour</a:t>
            </a:r>
            <a:r>
              <a:rPr lang="en-US">
                <a:ea typeface="Calibri"/>
                <a:cs typeface="Calibri"/>
              </a:rPr>
              <a:t> is just the 'tip of the iceberg'. We can see on the surface the </a:t>
            </a:r>
            <a:r>
              <a:rPr lang="en-US" err="1">
                <a:ea typeface="Calibri"/>
                <a:cs typeface="Calibri"/>
              </a:rPr>
              <a:t>behaviour</a:t>
            </a:r>
            <a:r>
              <a:rPr lang="en-US">
                <a:ea typeface="Calibri"/>
                <a:cs typeface="Calibri"/>
              </a:rPr>
              <a:t> and the environment around someone, but like an iceberg,  there is a lot more going on below the surface that we don’t see straight</a:t>
            </a:r>
            <a:r>
              <a:rPr lang="en-US" baseline="0">
                <a:ea typeface="Calibri"/>
                <a:cs typeface="Calibri"/>
              </a:rPr>
              <a:t> away, without knowing more about the people we work with</a:t>
            </a:r>
            <a:r>
              <a:rPr lang="en-US">
                <a:ea typeface="Calibri"/>
                <a:cs typeface="Calibri"/>
              </a:rPr>
              <a:t>. These are potential causes of distress that may not be visible to us initially, but are having an impact on the person and their </a:t>
            </a:r>
            <a:r>
              <a:rPr lang="en-US" err="1">
                <a:ea typeface="Calibri"/>
                <a:cs typeface="Calibri"/>
              </a:rPr>
              <a:t>behaviour</a:t>
            </a:r>
            <a:r>
              <a:rPr lang="en-US">
                <a:ea typeface="Calibri"/>
                <a:cs typeface="Calibri"/>
              </a:rPr>
              <a:t>. We can see that the majority of these contributing factors are below the surface and this Iceberg model is a way to help us think about what might be causing distress for someone.</a:t>
            </a:r>
          </a:p>
          <a:p>
            <a:r>
              <a:rPr lang="en-US">
                <a:ea typeface="Calibri"/>
                <a:cs typeface="Calibri"/>
              </a:rPr>
              <a:t>Here we</a:t>
            </a:r>
            <a:r>
              <a:rPr lang="en-US" baseline="0">
                <a:ea typeface="Calibri"/>
                <a:cs typeface="Calibri"/>
              </a:rPr>
              <a:t> can see an example of </a:t>
            </a:r>
            <a:r>
              <a:rPr lang="en-US">
                <a:ea typeface="Calibri"/>
                <a:cs typeface="Calibri"/>
              </a:rPr>
              <a:t>someone</a:t>
            </a:r>
            <a:r>
              <a:rPr lang="en-US" baseline="0">
                <a:ea typeface="Calibri"/>
                <a:cs typeface="Calibri"/>
              </a:rPr>
              <a:t> trying to leave a ward- under the surface we can see much more about their experiences: </a:t>
            </a:r>
            <a:r>
              <a:rPr lang="en-US" b="1" baseline="0">
                <a:ea typeface="Calibri"/>
                <a:cs typeface="Calibri"/>
              </a:rPr>
              <a:t>premorbid personality </a:t>
            </a:r>
            <a:r>
              <a:rPr lang="en-US" baseline="0">
                <a:ea typeface="Calibri"/>
                <a:cs typeface="Calibri"/>
              </a:rPr>
              <a:t>-  hard worker– </a:t>
            </a:r>
            <a:r>
              <a:rPr lang="en-US" b="1" baseline="0">
                <a:ea typeface="Calibri"/>
                <a:cs typeface="Calibri"/>
              </a:rPr>
              <a:t>perceptual difficulties </a:t>
            </a:r>
            <a:r>
              <a:rPr lang="en-US" baseline="0">
                <a:ea typeface="Calibri"/>
                <a:cs typeface="Calibri"/>
              </a:rPr>
              <a:t>visual impairment that impact their understanding of the environment in the ward</a:t>
            </a:r>
            <a:r>
              <a:rPr lang="en-US">
                <a:ea typeface="Calibri"/>
                <a:cs typeface="Calibri"/>
              </a:rPr>
              <a:t>. </a:t>
            </a:r>
            <a:r>
              <a:rPr lang="en-US" b="1">
                <a:ea typeface="Calibri"/>
                <a:cs typeface="Calibri"/>
              </a:rPr>
              <a:t>'BELIEFS</a:t>
            </a:r>
            <a:r>
              <a:rPr lang="en-US">
                <a:ea typeface="Calibri"/>
                <a:cs typeface="Calibri"/>
              </a:rPr>
              <a:t>‘ believing that </a:t>
            </a:r>
            <a:r>
              <a:rPr lang="en-US" baseline="0">
                <a:ea typeface="Calibri"/>
                <a:cs typeface="Calibri"/>
              </a:rPr>
              <a:t>they are 28 years old and on waking up they need to get to the early shift at work, otherwise </a:t>
            </a:r>
            <a:r>
              <a:rPr lang="en-US">
                <a:ea typeface="Calibri"/>
                <a:cs typeface="Calibri"/>
              </a:rPr>
              <a:t>they won’t</a:t>
            </a:r>
            <a:r>
              <a:rPr lang="en-US" baseline="0">
                <a:ea typeface="Calibri"/>
                <a:cs typeface="Calibri"/>
              </a:rPr>
              <a:t> get paid. This highlights a really important concept to keep in mind in working with distressed patients - the role of beliefs in making sense of the world and the impact of ‘altered reality’ in dementia. </a:t>
            </a:r>
            <a:r>
              <a:rPr lang="en-US">
                <a:ea typeface="Calibri"/>
                <a:cs typeface="Calibri"/>
              </a:rPr>
              <a:t>Dementia can be a bit like a time machine for many people, where as memory becomes impaired and more recent memory is lost,  people shift back to an earlier point in their lives rather than the here and now as we know it.  This changes their reality which becomes</a:t>
            </a:r>
            <a:r>
              <a:rPr lang="en-US" baseline="0">
                <a:ea typeface="Calibri"/>
                <a:cs typeface="Calibri"/>
              </a:rPr>
              <a:t> altered and </a:t>
            </a:r>
            <a:r>
              <a:rPr lang="en-US">
                <a:ea typeface="Calibri"/>
                <a:cs typeface="Calibri"/>
              </a:rPr>
              <a:t>so their beliefs may not line up with what we know to be true, for example, believing they are 28, still need to go to work or need to pick up young children from school</a:t>
            </a:r>
            <a:r>
              <a:rPr lang="en-US" baseline="0">
                <a:ea typeface="Calibri"/>
                <a:cs typeface="Calibri"/>
              </a:rPr>
              <a:t> rather than being 87 and in hospital for rehab following hip surgery.</a:t>
            </a:r>
            <a:r>
              <a:rPr lang="en-US">
                <a:ea typeface="Calibri"/>
                <a:cs typeface="Calibri"/>
              </a:rPr>
              <a:t> These beliefs can then impact how that person</a:t>
            </a:r>
            <a:r>
              <a:rPr lang="en-US" baseline="0">
                <a:ea typeface="Calibri"/>
                <a:cs typeface="Calibri"/>
              </a:rPr>
              <a:t> makes sense of the world around them and therefore how they</a:t>
            </a:r>
            <a:r>
              <a:rPr lang="en-US">
                <a:ea typeface="Calibri"/>
                <a:cs typeface="Calibri"/>
              </a:rPr>
              <a:t> will behave. In these circumstances if</a:t>
            </a:r>
            <a:r>
              <a:rPr lang="en-US" baseline="0">
                <a:ea typeface="Calibri"/>
                <a:cs typeface="Calibri"/>
              </a:rPr>
              <a:t> this is what they currently believe and how they make sense of the world, we can see why this would lead to distress in the here and now and that trying to re-orientate them to our reality, will likely not be helpful. Instead we may wish to try to get alongside them and enter their world. </a:t>
            </a:r>
            <a:r>
              <a:rPr lang="en-US">
                <a:ea typeface="Calibri"/>
                <a:cs typeface="Calibri"/>
              </a:rPr>
              <a:t>NES have a very helpful animation on TURAS - </a:t>
            </a:r>
            <a:r>
              <a:rPr lang="en-GB">
                <a:hlinkClick r:id="rId3"/>
              </a:rPr>
              <a:t>Understanding altered reality in dementia | Turas | Learn</a:t>
            </a:r>
            <a:r>
              <a:rPr lang="en-GB"/>
              <a:t>.</a:t>
            </a:r>
            <a:endParaRPr lang="en-US">
              <a:ea typeface="Calibri"/>
              <a:cs typeface="Calibri"/>
            </a:endParaRPr>
          </a:p>
        </p:txBody>
      </p:sp>
      <p:sp>
        <p:nvSpPr>
          <p:cNvPr id="4" name="Slide Number Placeholder 3"/>
          <p:cNvSpPr>
            <a:spLocks noGrp="1"/>
          </p:cNvSpPr>
          <p:nvPr>
            <p:ph type="sldNum" sz="quarter" idx="5"/>
          </p:nvPr>
        </p:nvSpPr>
        <p:spPr/>
        <p:txBody>
          <a:bodyPr/>
          <a:lstStyle/>
          <a:p>
            <a:fld id="{726B056D-3C6E-46DE-9720-96B5A31C1AFC}" type="slidenum">
              <a:rPr lang="en-GB"/>
              <a:t>9</a:t>
            </a:fld>
            <a:endParaRPr lang="en-GB"/>
          </a:p>
        </p:txBody>
      </p:sp>
    </p:spTree>
    <p:extLst>
      <p:ext uri="{BB962C8B-B14F-4D97-AF65-F5344CB8AC3E}">
        <p14:creationId xmlns:p14="http://schemas.microsoft.com/office/powerpoint/2010/main" val="362104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uk/url?url=http://www.knowledge.scot.nhs.uk/suicidereviews/nhs-boards/nhs-grampian.aspx&amp;rct=j&amp;frm=1&amp;q=&amp;esrc=s&amp;sa=U&amp;ved=0ahUKEwj4-MeR8NHLAhXDfRoKHZLHCmgQwW4IGDAB&amp;usg=AFQjCNGaUMwW7DllLyEkkNAYwQ05Qvo7yw" TargetMode="External"/><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hyperlink" Target="http://www.google.co.uk/url?url=http://www.nesdentalcpd.co.uk/&amp;rct=j&amp;frm=1&amp;q=&amp;esrc=s&amp;sa=U&amp;ved=0ahUKEwiR8uSb_NHLAhXDqA4KHW9mADAQwW4IGjAC&amp;usg=AFQjCNGrG7N1436dE703QL4mjNaHVLbK4A"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hyperlink" Target="http://www.google.co.uk/url?url=http://www.nesdentalcpd.co.uk/&amp;rct=j&amp;frm=1&amp;q=&amp;esrc=s&amp;sa=U&amp;ved=0ahUKEwiR8uSb_NHLAhXDqA4KHW9mADAQwW4IGjAC&amp;usg=AFQjCNGrG7N1436dE703QL4mjNaHVLbK4A" TargetMode="External"/><Relationship Id="rId2" Type="http://schemas.openxmlformats.org/officeDocument/2006/relationships/hyperlink" Target="http://www.google.co.uk/url?url=http://www.knowledge.scot.nhs.uk/suicidereviews/nhs-boards/nhs-grampian.aspx&amp;rct=j&amp;frm=1&amp;q=&amp;esrc=s&amp;sa=U&amp;ved=0ahUKEwj4-MeR8NHLAhXDfRoKHZLHCmgQwW4IGDAB&amp;usg=AFQjCNGaUMwW7DllLyEkkNAYwQ05Qvo7yw" TargetMode="External"/><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google.co.uk/url?url=http://www.nesdentalcpd.co.uk/&amp;rct=j&amp;frm=1&amp;q=&amp;esrc=s&amp;sa=U&amp;ved=0ahUKEwiR8uSb_NHLAhXDqA4KHW9mADAQwW4IGjAC&amp;usg=AFQjCNGrG7N1436dE703QL4mjNaHVLbK4A" TargetMode="External"/><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hyperlink" Target="http://www.google.co.uk/url?url=http://www.knowledge.scot.nhs.uk/suicidereviews/nhs-boards/nhs-grampian.aspx&amp;rct=j&amp;frm=1&amp;q=&amp;esrc=s&amp;sa=U&amp;ved=0ahUKEwj4-MeR8NHLAhXDfRoKHZLHCmgQwW4IGDAB&amp;usg=AFQjCNGaUMwW7DllLyEkkNAYwQ05Qvo7yw" TargetMode="Externa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7559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0412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353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064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5062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002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5567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869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3628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01214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5776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22E253-5A94-4BDD-AEB5-068B0EADC85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D55EC-070A-4BC8-A2C5-27004CF60413}" type="slidenum">
              <a:rPr lang="en-GB" smtClean="0"/>
              <a:t>‹#›</a:t>
            </a:fld>
            <a:endParaRPr lang="en-GB"/>
          </a:p>
        </p:txBody>
      </p:sp>
    </p:spTree>
    <p:extLst>
      <p:ext uri="{BB962C8B-B14F-4D97-AF65-F5344CB8AC3E}">
        <p14:creationId xmlns:p14="http://schemas.microsoft.com/office/powerpoint/2010/main" val="2898480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2E253-5A94-4BDD-AEB5-068B0EADC85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D55EC-070A-4BC8-A2C5-27004CF60413}" type="slidenum">
              <a:rPr lang="en-GB" smtClean="0"/>
              <a:t>‹#›</a:t>
            </a:fld>
            <a:endParaRPr lang="en-GB"/>
          </a:p>
        </p:txBody>
      </p:sp>
      <p:pic>
        <p:nvPicPr>
          <p:cNvPr id="7" name="Picture 2" descr="Image result for nhs grampian logo">
            <a:hlinkClick r:id="rId2"/>
            <a:extLst>
              <a:ext uri="{FF2B5EF4-FFF2-40B4-BE49-F238E27FC236}">
                <a16:creationId xmlns:a16="http://schemas.microsoft.com/office/drawing/2014/main" id="{85A41A77-7137-27F7-F6B7-778B7BFC4FC8}"/>
              </a:ext>
            </a:extLst>
          </p:cNvPr>
          <p:cNvPicPr>
            <a:picLocks noChangeAspect="1" noChangeArrowheads="1"/>
          </p:cNvPicPr>
          <p:nvPr userDrawn="1"/>
        </p:nvPicPr>
        <p:blipFill>
          <a:blip r:embed="rId3" cstate="print"/>
          <a:srcRect/>
          <a:stretch>
            <a:fillRect/>
          </a:stretch>
        </p:blipFill>
        <p:spPr bwMode="auto">
          <a:xfrm>
            <a:off x="1" y="1"/>
            <a:ext cx="1067641" cy="805543"/>
          </a:xfrm>
          <a:prstGeom prst="rect">
            <a:avLst/>
          </a:prstGeom>
          <a:noFill/>
        </p:spPr>
      </p:pic>
      <p:pic>
        <p:nvPicPr>
          <p:cNvPr id="8" name="Picture 6" descr="Image result for nhs education for scotland logo">
            <a:hlinkClick r:id="rId4"/>
            <a:extLst>
              <a:ext uri="{FF2B5EF4-FFF2-40B4-BE49-F238E27FC236}">
                <a16:creationId xmlns:a16="http://schemas.microsoft.com/office/drawing/2014/main" id="{47371C26-DAD7-9C01-0AF4-582BC85C3FF4}"/>
              </a:ext>
            </a:extLst>
          </p:cNvPr>
          <p:cNvPicPr>
            <a:picLocks noChangeAspect="1" noChangeArrowheads="1"/>
          </p:cNvPicPr>
          <p:nvPr userDrawn="1"/>
        </p:nvPicPr>
        <p:blipFill>
          <a:blip r:embed="rId5" cstate="print"/>
          <a:srcRect/>
          <a:stretch>
            <a:fillRect/>
          </a:stretch>
        </p:blipFill>
        <p:spPr bwMode="auto">
          <a:xfrm>
            <a:off x="11124359" y="56047"/>
            <a:ext cx="993360" cy="749496"/>
          </a:xfrm>
          <a:prstGeom prst="rect">
            <a:avLst/>
          </a:prstGeom>
          <a:noFill/>
        </p:spPr>
      </p:pic>
    </p:spTree>
    <p:extLst>
      <p:ext uri="{BB962C8B-B14F-4D97-AF65-F5344CB8AC3E}">
        <p14:creationId xmlns:p14="http://schemas.microsoft.com/office/powerpoint/2010/main" val="1259529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2E253-5A94-4BDD-AEB5-068B0EADC85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D55EC-070A-4BC8-A2C5-27004CF60413}" type="slidenum">
              <a:rPr lang="en-GB" smtClean="0"/>
              <a:t>‹#›</a:t>
            </a:fld>
            <a:endParaRPr lang="en-GB"/>
          </a:p>
        </p:txBody>
      </p:sp>
    </p:spTree>
    <p:extLst>
      <p:ext uri="{BB962C8B-B14F-4D97-AF65-F5344CB8AC3E}">
        <p14:creationId xmlns:p14="http://schemas.microsoft.com/office/powerpoint/2010/main" val="509187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2E253-5A94-4BDD-AEB5-068B0EADC855}"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D55EC-070A-4BC8-A2C5-27004CF60413}" type="slidenum">
              <a:rPr lang="en-GB" smtClean="0"/>
              <a:t>‹#›</a:t>
            </a:fld>
            <a:endParaRPr lang="en-GB"/>
          </a:p>
        </p:txBody>
      </p:sp>
    </p:spTree>
    <p:extLst>
      <p:ext uri="{BB962C8B-B14F-4D97-AF65-F5344CB8AC3E}">
        <p14:creationId xmlns:p14="http://schemas.microsoft.com/office/powerpoint/2010/main" val="4229336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2E253-5A94-4BDD-AEB5-068B0EADC855}" type="datetimeFigureOut">
              <a:rPr lang="en-GB" smtClean="0"/>
              <a:t>21/05/2025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BD55EC-070A-4BC8-A2C5-27004CF60413}" type="slidenum">
              <a:rPr lang="en-GB" smtClean="0"/>
              <a:t>‹#›</a:t>
            </a:fld>
            <a:endParaRPr lang="en-GB"/>
          </a:p>
        </p:txBody>
      </p:sp>
    </p:spTree>
    <p:extLst>
      <p:ext uri="{BB962C8B-B14F-4D97-AF65-F5344CB8AC3E}">
        <p14:creationId xmlns:p14="http://schemas.microsoft.com/office/powerpoint/2010/main" val="1323600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2E253-5A94-4BDD-AEB5-068B0EADC855}" type="datetimeFigureOut">
              <a:rPr lang="en-GB" smtClean="0"/>
              <a:t>21/05/2025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BD55EC-070A-4BC8-A2C5-27004CF60413}" type="slidenum">
              <a:rPr lang="en-GB" smtClean="0"/>
              <a:t>‹#›</a:t>
            </a:fld>
            <a:endParaRPr lang="en-GB"/>
          </a:p>
        </p:txBody>
      </p:sp>
    </p:spTree>
    <p:extLst>
      <p:ext uri="{BB962C8B-B14F-4D97-AF65-F5344CB8AC3E}">
        <p14:creationId xmlns:p14="http://schemas.microsoft.com/office/powerpoint/2010/main" val="1077407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2E253-5A94-4BDD-AEB5-068B0EADC855}" type="datetimeFigureOut">
              <a:rPr lang="en-GB" smtClean="0"/>
              <a:t>21/05/2025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BD55EC-070A-4BC8-A2C5-27004CF60413}" type="slidenum">
              <a:rPr lang="en-GB" smtClean="0"/>
              <a:t>‹#›</a:t>
            </a:fld>
            <a:endParaRPr lang="en-GB"/>
          </a:p>
        </p:txBody>
      </p:sp>
    </p:spTree>
    <p:extLst>
      <p:ext uri="{BB962C8B-B14F-4D97-AF65-F5344CB8AC3E}">
        <p14:creationId xmlns:p14="http://schemas.microsoft.com/office/powerpoint/2010/main" val="409229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2E253-5A94-4BDD-AEB5-068B0EADC855}"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D55EC-070A-4BC8-A2C5-27004CF60413}" type="slidenum">
              <a:rPr lang="en-GB" smtClean="0"/>
              <a:t>‹#›</a:t>
            </a:fld>
            <a:endParaRPr lang="en-GB"/>
          </a:p>
        </p:txBody>
      </p:sp>
      <p:pic>
        <p:nvPicPr>
          <p:cNvPr id="8" name="Picture 2" descr="Large capital letters N H and S in dark blue on a white background, above a symbol which resembles a closing curly brace on its side. below this the word Scotland witten in dark blue capital letters.">
            <a:extLst>
              <a:ext uri="{FF2B5EF4-FFF2-40B4-BE49-F238E27FC236}">
                <a16:creationId xmlns:a16="http://schemas.microsoft.com/office/drawing/2014/main" id="{0DC4407F-3550-81E1-C62C-85E02ECAF61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06" t="44603" r="3571" b="28606"/>
          <a:stretch/>
        </p:blipFill>
        <p:spPr bwMode="auto">
          <a:xfrm>
            <a:off x="0" y="5475513"/>
            <a:ext cx="12192000" cy="138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2E253-5A94-4BDD-AEB5-068B0EADC855}"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D55EC-070A-4BC8-A2C5-27004CF60413}" type="slidenum">
              <a:rPr lang="en-GB" smtClean="0"/>
              <a:t>‹#›</a:t>
            </a:fld>
            <a:endParaRPr lang="en-GB"/>
          </a:p>
        </p:txBody>
      </p:sp>
      <p:pic>
        <p:nvPicPr>
          <p:cNvPr id="8" name="Picture 2" descr="Large capital letters N H and S in dark blue on a white background, above a symbol which resembles a closing curly brace on its side. below this the word Scotland witten in dark blue capital letters.">
            <a:extLst>
              <a:ext uri="{FF2B5EF4-FFF2-40B4-BE49-F238E27FC236}">
                <a16:creationId xmlns:a16="http://schemas.microsoft.com/office/drawing/2014/main" id="{302F59C6-7ECA-07FC-AC90-2FB1588487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06" t="44603" r="3571" b="28606"/>
          <a:stretch/>
        </p:blipFill>
        <p:spPr bwMode="auto">
          <a:xfrm>
            <a:off x="0" y="5475513"/>
            <a:ext cx="12192000" cy="138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5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2E253-5A94-4BDD-AEB5-068B0EADC85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D55EC-070A-4BC8-A2C5-27004CF60413}" type="slidenum">
              <a:rPr lang="en-GB" smtClean="0"/>
              <a:t>‹#›</a:t>
            </a:fld>
            <a:endParaRPr lang="en-GB"/>
          </a:p>
        </p:txBody>
      </p:sp>
    </p:spTree>
    <p:extLst>
      <p:ext uri="{BB962C8B-B14F-4D97-AF65-F5344CB8AC3E}">
        <p14:creationId xmlns:p14="http://schemas.microsoft.com/office/powerpoint/2010/main" val="809644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2E253-5A94-4BDD-AEB5-068B0EADC85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D55EC-070A-4BC8-A2C5-27004CF60413}" type="slidenum">
              <a:rPr lang="en-GB" smtClean="0"/>
              <a:t>‹#›</a:t>
            </a:fld>
            <a:endParaRPr lang="en-GB"/>
          </a:p>
        </p:txBody>
      </p:sp>
      <p:pic>
        <p:nvPicPr>
          <p:cNvPr id="7" name="Picture 2" descr="Large capital letters N H and S in dark blue on a white background, above a symbol which resembles a closing curly brace on its side. below this the word Scotland witten in dark blue capital letters.">
            <a:extLst>
              <a:ext uri="{FF2B5EF4-FFF2-40B4-BE49-F238E27FC236}">
                <a16:creationId xmlns:a16="http://schemas.microsoft.com/office/drawing/2014/main" id="{E195801D-1C84-F587-20A2-89139CDD088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06" t="44603" r="3571" b="28606"/>
          <a:stretch/>
        </p:blipFill>
        <p:spPr bwMode="auto">
          <a:xfrm>
            <a:off x="0" y="5475513"/>
            <a:ext cx="12192000" cy="138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26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9741" y="923904"/>
            <a:ext cx="9484783" cy="1484660"/>
          </a:xfrm>
        </p:spPr>
        <p:txBody>
          <a:bodyPr anchor="b">
            <a:normAutofit/>
          </a:bodyPr>
          <a:lstStyle>
            <a:lvl1pPr algn="l">
              <a:defRPr sz="3200" b="1">
                <a:solidFill>
                  <a:srgbClr val="6B077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19741" y="2661924"/>
            <a:ext cx="9484783" cy="1237456"/>
          </a:xfrm>
        </p:spPr>
        <p:txBody>
          <a:bodyPr>
            <a:normAutofit/>
          </a:bodyPr>
          <a:lstStyle>
            <a:lvl1pPr marL="0" indent="0" algn="l">
              <a:buNone/>
              <a:defRPr sz="2000" b="1">
                <a:solidFill>
                  <a:srgbClr val="09286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22E253-5A94-4BDD-AEB5-068B0EADC855}" type="datetimeFigureOut">
              <a:rPr lang="en-GB" smtClean="0"/>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D55EC-070A-4BC8-A2C5-27004CF60413}" type="slidenum">
              <a:rPr lang="en-GB" smtClean="0"/>
              <a:t>‹#›</a:t>
            </a:fld>
            <a:endParaRPr lang="en-GB"/>
          </a:p>
        </p:txBody>
      </p:sp>
      <p:pic>
        <p:nvPicPr>
          <p:cNvPr id="11" name="Picture 2" descr="Image result for nhs grampian logo">
            <a:hlinkClick r:id="rId2"/>
            <a:extLst>
              <a:ext uri="{FF2B5EF4-FFF2-40B4-BE49-F238E27FC236}">
                <a16:creationId xmlns:a16="http://schemas.microsoft.com/office/drawing/2014/main" id="{A6D3168D-D0C1-4102-921D-9E9F9A3E71A0}"/>
              </a:ext>
            </a:extLst>
          </p:cNvPr>
          <p:cNvPicPr>
            <a:picLocks noChangeAspect="1" noChangeArrowheads="1"/>
          </p:cNvPicPr>
          <p:nvPr userDrawn="1"/>
        </p:nvPicPr>
        <p:blipFill>
          <a:blip r:embed="rId3" cstate="print"/>
          <a:srcRect/>
          <a:stretch>
            <a:fillRect/>
          </a:stretch>
        </p:blipFill>
        <p:spPr bwMode="auto">
          <a:xfrm>
            <a:off x="1623485" y="4097195"/>
            <a:ext cx="1092057" cy="898267"/>
          </a:xfrm>
          <a:prstGeom prst="rect">
            <a:avLst/>
          </a:prstGeom>
          <a:noFill/>
        </p:spPr>
      </p:pic>
      <p:pic>
        <p:nvPicPr>
          <p:cNvPr id="12" name="Picture 27" descr="Image result for achscp">
            <a:extLst>
              <a:ext uri="{FF2B5EF4-FFF2-40B4-BE49-F238E27FC236}">
                <a16:creationId xmlns:a16="http://schemas.microsoft.com/office/drawing/2014/main" id="{ED8D6EC8-4A19-4C2C-98FC-B2AAEF39439A}"/>
              </a:ext>
            </a:extLst>
          </p:cNvPr>
          <p:cNvPicPr>
            <a:picLocks noChangeAspect="1" noChangeArrowheads="1"/>
          </p:cNvPicPr>
          <p:nvPr userDrawn="1"/>
        </p:nvPicPr>
        <p:blipFill>
          <a:blip r:embed="rId4" cstate="print"/>
          <a:srcRect t="15919" b="17014"/>
          <a:stretch>
            <a:fillRect/>
          </a:stretch>
        </p:blipFill>
        <p:spPr bwMode="auto">
          <a:xfrm>
            <a:off x="6901117" y="4165849"/>
            <a:ext cx="1984859" cy="686382"/>
          </a:xfrm>
          <a:prstGeom prst="rect">
            <a:avLst/>
          </a:prstGeom>
          <a:noFill/>
          <a:ln w="9525">
            <a:noFill/>
            <a:miter lim="800000"/>
            <a:headEnd/>
            <a:tailEnd/>
          </a:ln>
        </p:spPr>
      </p:pic>
      <p:pic>
        <p:nvPicPr>
          <p:cNvPr id="13" name="Picture 26" descr="Image result for aberdeenshire partnership">
            <a:extLst>
              <a:ext uri="{FF2B5EF4-FFF2-40B4-BE49-F238E27FC236}">
                <a16:creationId xmlns:a16="http://schemas.microsoft.com/office/drawing/2014/main" id="{CB8DDAAB-9625-4BB3-8616-918E287BB9B0}"/>
              </a:ext>
            </a:extLst>
          </p:cNvPr>
          <p:cNvPicPr>
            <a:picLocks noChangeAspect="1" noChangeArrowheads="1"/>
          </p:cNvPicPr>
          <p:nvPr userDrawn="1"/>
        </p:nvPicPr>
        <p:blipFill>
          <a:blip r:embed="rId5" cstate="print"/>
          <a:srcRect/>
          <a:stretch>
            <a:fillRect/>
          </a:stretch>
        </p:blipFill>
        <p:spPr bwMode="auto">
          <a:xfrm>
            <a:off x="4384523" y="4121787"/>
            <a:ext cx="2380035" cy="755273"/>
          </a:xfrm>
          <a:prstGeom prst="rect">
            <a:avLst/>
          </a:prstGeom>
          <a:noFill/>
          <a:ln w="9525">
            <a:noFill/>
            <a:miter lim="800000"/>
            <a:headEnd/>
            <a:tailEnd/>
          </a:ln>
        </p:spPr>
      </p:pic>
      <p:pic>
        <p:nvPicPr>
          <p:cNvPr id="14" name="Picture 19" descr="\\ari-homes-01\homes\reddia\My Documents\HSC Moray logo.jpg">
            <a:extLst>
              <a:ext uri="{FF2B5EF4-FFF2-40B4-BE49-F238E27FC236}">
                <a16:creationId xmlns:a16="http://schemas.microsoft.com/office/drawing/2014/main" id="{67035AC8-329D-48B9-AF49-7ED40BB5CB91}"/>
              </a:ext>
            </a:extLst>
          </p:cNvPr>
          <p:cNvPicPr>
            <a:picLocks noChangeAspect="1" noChangeArrowheads="1"/>
          </p:cNvPicPr>
          <p:nvPr userDrawn="1"/>
        </p:nvPicPr>
        <p:blipFill>
          <a:blip r:embed="rId6" cstate="print"/>
          <a:srcRect/>
          <a:stretch>
            <a:fillRect/>
          </a:stretch>
        </p:blipFill>
        <p:spPr bwMode="auto">
          <a:xfrm>
            <a:off x="9209864" y="4067970"/>
            <a:ext cx="1202929" cy="859946"/>
          </a:xfrm>
          <a:prstGeom prst="rect">
            <a:avLst/>
          </a:prstGeom>
          <a:noFill/>
          <a:ln w="9525">
            <a:noFill/>
            <a:miter lim="800000"/>
            <a:headEnd/>
            <a:tailEnd/>
          </a:ln>
        </p:spPr>
      </p:pic>
      <p:pic>
        <p:nvPicPr>
          <p:cNvPr id="15" name="Picture 6" descr="Image result for nhs education for scotland logo">
            <a:hlinkClick r:id="rId7"/>
            <a:extLst>
              <a:ext uri="{FF2B5EF4-FFF2-40B4-BE49-F238E27FC236}">
                <a16:creationId xmlns:a16="http://schemas.microsoft.com/office/drawing/2014/main" id="{AD5DE341-CD0C-4889-85B2-88201B2D922D}"/>
              </a:ext>
            </a:extLst>
          </p:cNvPr>
          <p:cNvPicPr>
            <a:picLocks noChangeAspect="1" noChangeArrowheads="1"/>
          </p:cNvPicPr>
          <p:nvPr userDrawn="1"/>
        </p:nvPicPr>
        <p:blipFill>
          <a:blip r:embed="rId8" cstate="print"/>
          <a:srcRect/>
          <a:stretch>
            <a:fillRect/>
          </a:stretch>
        </p:blipFill>
        <p:spPr bwMode="auto">
          <a:xfrm>
            <a:off x="3083992" y="4208800"/>
            <a:ext cx="963944" cy="685981"/>
          </a:xfrm>
          <a:prstGeom prst="rect">
            <a:avLst/>
          </a:prstGeom>
          <a:noFill/>
        </p:spPr>
      </p:pic>
      <p:sp>
        <p:nvSpPr>
          <p:cNvPr id="18" name="Content Placeholder 17">
            <a:extLst>
              <a:ext uri="{FF2B5EF4-FFF2-40B4-BE49-F238E27FC236}">
                <a16:creationId xmlns:a16="http://schemas.microsoft.com/office/drawing/2014/main" id="{42D249FA-E7C6-4E3A-B2F8-012D243FB1FC}"/>
              </a:ext>
            </a:extLst>
          </p:cNvPr>
          <p:cNvSpPr>
            <a:spLocks noGrp="1"/>
          </p:cNvSpPr>
          <p:nvPr>
            <p:ph sz="quarter" idx="13" hasCustomPrompt="1"/>
          </p:nvPr>
        </p:nvSpPr>
        <p:spPr>
          <a:xfrm>
            <a:off x="1319741" y="5307284"/>
            <a:ext cx="9181041" cy="590550"/>
          </a:xfrm>
        </p:spPr>
        <p:txBody>
          <a:bodyPr/>
          <a:lstStyle>
            <a:lvl1pPr marL="0" indent="0">
              <a:buNone/>
              <a:defRPr sz="1600">
                <a:solidFill>
                  <a:srgbClr val="09286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subtitle style</a:t>
            </a:r>
          </a:p>
          <a:p>
            <a:pPr lvl="0"/>
            <a:endParaRPr lang="en-GB"/>
          </a:p>
        </p:txBody>
      </p:sp>
    </p:spTree>
    <p:extLst>
      <p:ext uri="{BB962C8B-B14F-4D97-AF65-F5344CB8AC3E}">
        <p14:creationId xmlns:p14="http://schemas.microsoft.com/office/powerpoint/2010/main" val="2135700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62471"/>
            <a:ext cx="10515600" cy="1804619"/>
          </a:xfrm>
        </p:spPr>
        <p:txBody>
          <a:bodyPr/>
          <a:lstStyle>
            <a:lvl1pPr algn="ctr">
              <a:lnSpc>
                <a:spcPct val="114000"/>
              </a:lnSpc>
              <a:defRPr b="1">
                <a:solidFill>
                  <a:srgbClr val="6B077B"/>
                </a:solidFill>
              </a:defRPr>
            </a:lvl1pPr>
          </a:lstStyle>
          <a:p>
            <a:r>
              <a:rPr lang="en-US"/>
              <a:t>Module number</a:t>
            </a:r>
            <a:br>
              <a:rPr lang="en-US"/>
            </a:br>
            <a:r>
              <a:rPr lang="en-US"/>
              <a:t>Module title</a:t>
            </a:r>
          </a:p>
        </p:txBody>
      </p:sp>
      <p:sp>
        <p:nvSpPr>
          <p:cNvPr id="7" name="Date Placeholder 6"/>
          <p:cNvSpPr>
            <a:spLocks noGrp="1"/>
          </p:cNvSpPr>
          <p:nvPr>
            <p:ph type="dt" sz="half" idx="10"/>
          </p:nvPr>
        </p:nvSpPr>
        <p:spPr/>
        <p:txBody>
          <a:bodyPr/>
          <a:lstStyle/>
          <a:p>
            <a:fld id="{9A22E253-5A94-4BDD-AEB5-068B0EADC855}" type="datetimeFigureOut">
              <a:rPr lang="en-GB" smtClean="0"/>
              <a:t>21/05/2025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BD55EC-070A-4BC8-A2C5-27004CF60413}" type="slidenum">
              <a:rPr lang="en-GB" smtClean="0"/>
              <a:t>‹#›</a:t>
            </a:fld>
            <a:endParaRPr lang="en-GB"/>
          </a:p>
        </p:txBody>
      </p:sp>
      <p:pic>
        <p:nvPicPr>
          <p:cNvPr id="10" name="Picture 2" descr="Large capital letters N H and S in dark blue on a white background, above a symbol which resembles a closing curly brace on its side. below this the word Scotland witten in dark blue capital letters.">
            <a:extLst>
              <a:ext uri="{FF2B5EF4-FFF2-40B4-BE49-F238E27FC236}">
                <a16:creationId xmlns:a16="http://schemas.microsoft.com/office/drawing/2014/main" id="{A34B06BD-C37B-49F1-8F46-C5D54D9628A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06" t="44603" r="3571" b="28606"/>
          <a:stretch/>
        </p:blipFill>
        <p:spPr bwMode="auto">
          <a:xfrm>
            <a:off x="0" y="5475513"/>
            <a:ext cx="12192000" cy="1382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nhs education for scotland logo">
            <a:hlinkClick r:id="rId3"/>
            <a:extLst>
              <a:ext uri="{FF2B5EF4-FFF2-40B4-BE49-F238E27FC236}">
                <a16:creationId xmlns:a16="http://schemas.microsoft.com/office/drawing/2014/main" id="{0E1741B4-E603-4377-9B84-766AA522DE1C}"/>
              </a:ext>
            </a:extLst>
          </p:cNvPr>
          <p:cNvPicPr>
            <a:picLocks noChangeAspect="1" noChangeArrowheads="1"/>
          </p:cNvPicPr>
          <p:nvPr userDrawn="1"/>
        </p:nvPicPr>
        <p:blipFill>
          <a:blip r:embed="rId4" cstate="print"/>
          <a:srcRect/>
          <a:stretch>
            <a:fillRect/>
          </a:stretch>
        </p:blipFill>
        <p:spPr bwMode="auto">
          <a:xfrm>
            <a:off x="11124359" y="56047"/>
            <a:ext cx="993360" cy="749496"/>
          </a:xfrm>
          <a:prstGeom prst="rect">
            <a:avLst/>
          </a:prstGeom>
          <a:noFill/>
        </p:spPr>
      </p:pic>
      <p:pic>
        <p:nvPicPr>
          <p:cNvPr id="12" name="Picture 2" descr="Image result for nhs grampian logo">
            <a:hlinkClick r:id="rId5"/>
            <a:extLst>
              <a:ext uri="{FF2B5EF4-FFF2-40B4-BE49-F238E27FC236}">
                <a16:creationId xmlns:a16="http://schemas.microsoft.com/office/drawing/2014/main" id="{01F2634B-6395-4878-A707-63B8841344FD}"/>
              </a:ext>
            </a:extLst>
          </p:cNvPr>
          <p:cNvPicPr>
            <a:picLocks noChangeAspect="1" noChangeArrowheads="1"/>
          </p:cNvPicPr>
          <p:nvPr userDrawn="1"/>
        </p:nvPicPr>
        <p:blipFill>
          <a:blip r:embed="rId6" cstate="print"/>
          <a:srcRect/>
          <a:stretch>
            <a:fillRect/>
          </a:stretch>
        </p:blipFill>
        <p:spPr bwMode="auto">
          <a:xfrm>
            <a:off x="1" y="1"/>
            <a:ext cx="1067641" cy="805543"/>
          </a:xfrm>
          <a:prstGeom prst="rect">
            <a:avLst/>
          </a:prstGeom>
          <a:noFill/>
        </p:spPr>
      </p:pic>
    </p:spTree>
    <p:extLst>
      <p:ext uri="{BB962C8B-B14F-4D97-AF65-F5344CB8AC3E}">
        <p14:creationId xmlns:p14="http://schemas.microsoft.com/office/powerpoint/2010/main" val="273088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21/05/2025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4287671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9C9EC-B9E1-4E8F-A9FC-D8AFED846E5C}" type="datetimeFigureOut">
              <a:rPr lang="en-GB" smtClean="0"/>
              <a:t>21/05/2025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F4C64-705D-4E80-8208-0F7AB6F5D9F2}" type="slidenum">
              <a:rPr lang="en-GB" smtClean="0"/>
              <a:t>‹#›</a:t>
            </a:fld>
            <a:endParaRPr lang="en-GB"/>
          </a:p>
        </p:txBody>
      </p:sp>
      <p:pic>
        <p:nvPicPr>
          <p:cNvPr id="7" name="Picture 2" descr="Large capital letters N H and S in dark blue on a white background, above a symbol which resembles a closing curly brace on its side. below this the word Scotland witten in dark blue capital letters.">
            <a:extLst>
              <a:ext uri="{FF2B5EF4-FFF2-40B4-BE49-F238E27FC236}">
                <a16:creationId xmlns:a16="http://schemas.microsoft.com/office/drawing/2014/main" id="{0D739109-92FC-C9FE-926A-F37A282E40B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3406" t="44603" r="3571" b="32851"/>
          <a:stretch/>
        </p:blipFill>
        <p:spPr bwMode="auto">
          <a:xfrm>
            <a:off x="0" y="5694588"/>
            <a:ext cx="12192000" cy="116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9022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3.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zscot.org/ahpwebinars"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36.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learn.nes.nhs.scot/47024/dementia/informed-practice/learning-resources" TargetMode="External"/><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hyperlink" Target="https://www.alzscot.org/ahpwebinars" TargetMode="External"/><Relationship Id="rId5" Type="http://schemas.openxmlformats.org/officeDocument/2006/relationships/hyperlink" Target="https://learn.nes.nhs.scot/76519" TargetMode="External"/><Relationship Id="rId4" Type="http://schemas.openxmlformats.org/officeDocument/2006/relationships/hyperlink" Target="https://learn.nes.nhs.scot/24388"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sign.ac.uk/media/2133/pat-168-dementia-patient-booklet-final.pdf" TargetMode="External"/><Relationship Id="rId3" Type="http://schemas.openxmlformats.org/officeDocument/2006/relationships/hyperlink" Target="https://www.alzscot.org/" TargetMode="External"/><Relationship Id="rId7" Type="http://schemas.openxmlformats.org/officeDocument/2006/relationships/hyperlink" Target="https://www.gov.scot/publications/new-dementia-strategy-scotland-everyones-story/documents/" TargetMode="External"/><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hyperlink" Target="https://letstalkaboutdementia.wordpress.com/2019/03/28/national-ahp-dementia-webex-series-top-tips-for-working-with-stress-distress" TargetMode="External"/><Relationship Id="rId5" Type="http://schemas.openxmlformats.org/officeDocument/2006/relationships/hyperlink" Target="https://www.cpcs.online/" TargetMode="External"/><Relationship Id="rId10" Type="http://schemas.openxmlformats.org/officeDocument/2006/relationships/image" Target="../media/image40.png"/><Relationship Id="rId4" Type="http://schemas.openxmlformats.org/officeDocument/2006/relationships/hyperlink" Target="https://learn.nes.nhs.scot/24388" TargetMode="Externa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hyperlink" Target="https://www.alzscot.org/findsupport" TargetMode="External"/><Relationship Id="rId13" Type="http://schemas.openxmlformats.org/officeDocument/2006/relationships/hyperlink" Target="mailto:carers.shire@vsa.org.uk" TargetMode="External"/><Relationship Id="rId3" Type="http://schemas.openxmlformats.org/officeDocument/2006/relationships/hyperlink" Target="https://www.alzscot.org/" TargetMode="External"/><Relationship Id="rId7" Type="http://schemas.openxmlformats.org/officeDocument/2006/relationships/hyperlink" Target="https://www.cpcs.online/" TargetMode="External"/><Relationship Id="rId12" Type="http://schemas.openxmlformats.org/officeDocument/2006/relationships/hyperlink" Target="https://www.vsa.org.uk/"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s://www.dementiauk.org/information-and-support/" TargetMode="External"/><Relationship Id="rId11" Type="http://schemas.openxmlformats.org/officeDocument/2006/relationships/hyperlink" Target="tel:01343%20552080" TargetMode="External"/><Relationship Id="rId5" Type="http://schemas.openxmlformats.org/officeDocument/2006/relationships/hyperlink" Target="tel:08088083000" TargetMode="External"/><Relationship Id="rId15" Type="http://schemas.openxmlformats.org/officeDocument/2006/relationships/hyperlink" Target="mailto:carersmoray@quarriers.org.uk" TargetMode="External"/><Relationship Id="rId10" Type="http://schemas.openxmlformats.org/officeDocument/2006/relationships/hyperlink" Target="tel:01224%20644077" TargetMode="External"/><Relationship Id="rId4" Type="http://schemas.openxmlformats.org/officeDocument/2006/relationships/hyperlink" Target="https://www.alzscot.org/living-with-dementia/getting-support/freephone-24-hour-dementia-helpline" TargetMode="External"/><Relationship Id="rId9" Type="http://schemas.openxmlformats.org/officeDocument/2006/relationships/hyperlink" Target="tel:01467530516" TargetMode="External"/><Relationship Id="rId14" Type="http://schemas.openxmlformats.org/officeDocument/2006/relationships/hyperlink" Target="mailto:aberdeencarers@quarriers.org.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inting of a landscape&#10;&#10;AI-generated content may be incorrect.">
            <a:extLst>
              <a:ext uri="{FF2B5EF4-FFF2-40B4-BE49-F238E27FC236}">
                <a16:creationId xmlns:a16="http://schemas.microsoft.com/office/drawing/2014/main" id="{BF29F8C9-96AA-61EE-75E3-8EB14EF09BD5}"/>
              </a:ext>
            </a:extLst>
          </p:cNvPr>
          <p:cNvPicPr>
            <a:picLocks noChangeAspect="1"/>
          </p:cNvPicPr>
          <p:nvPr/>
        </p:nvPicPr>
        <p:blipFill>
          <a:blip r:embed="rId3"/>
          <a:srcRect l="17687" r="10758" b="-1"/>
          <a:stretch>
            <a:fillRect/>
          </a:stretch>
        </p:blipFill>
        <p:spPr>
          <a:xfrm>
            <a:off x="20" y="-22"/>
            <a:ext cx="12191977" cy="6858022"/>
          </a:xfrm>
          <a:prstGeom prst="rect">
            <a:avLst/>
          </a:prstGeom>
        </p:spPr>
      </p:pic>
      <p:sp>
        <p:nvSpPr>
          <p:cNvPr id="2" name="Title 1"/>
          <p:cNvSpPr>
            <a:spLocks noGrp="1"/>
          </p:cNvSpPr>
          <p:nvPr>
            <p:ph type="title"/>
          </p:nvPr>
        </p:nvSpPr>
        <p:spPr/>
        <p:txBody>
          <a:bodyPr anchor="t">
            <a:normAutofit/>
          </a:bodyPr>
          <a:lstStyle/>
          <a:p>
            <a:pPr algn="l"/>
            <a:r>
              <a:rPr lang="en-GB" sz="5200">
                <a:solidFill>
                  <a:srgbClr val="FFFFFF"/>
                </a:solidFill>
              </a:rPr>
              <a:t>Stress and Distress in Dementia</a:t>
            </a:r>
          </a:p>
        </p:txBody>
      </p:sp>
      <p:sp>
        <p:nvSpPr>
          <p:cNvPr id="3" name="Subtitle 2"/>
          <p:cNvSpPr>
            <a:spLocks noGrp="1"/>
          </p:cNvSpPr>
          <p:nvPr>
            <p:ph idx="1"/>
          </p:nvPr>
        </p:nvSpPr>
        <p:spPr/>
        <p:txBody>
          <a:bodyPr anchor="b">
            <a:normAutofit/>
          </a:bodyPr>
          <a:lstStyle/>
          <a:p>
            <a:pPr algn="l"/>
            <a:r>
              <a:rPr lang="en-GB" sz="1700">
                <a:solidFill>
                  <a:srgbClr val="FFFFFF"/>
                </a:solidFill>
              </a:rPr>
              <a:t>Alison Reddish, Principal Clinical Psychologist</a:t>
            </a:r>
          </a:p>
          <a:p>
            <a:pPr algn="l"/>
            <a:r>
              <a:rPr lang="en-GB" sz="1700">
                <a:solidFill>
                  <a:srgbClr val="FFFFFF"/>
                </a:solidFill>
              </a:rPr>
              <a:t>Stefanie Scott, Clinical Associate in Applied Psychology</a:t>
            </a:r>
          </a:p>
          <a:p>
            <a:pPr algn="l"/>
            <a:r>
              <a:rPr lang="en-GB" sz="1700">
                <a:solidFill>
                  <a:srgbClr val="FFFFFF"/>
                </a:solidFill>
              </a:rPr>
              <a:t>Angela Pointon, Specialist Occupational Therapist and CPCS Lead for NHSG</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11B9675-C382-376B-4AFE-92D2F95DD828}"/>
              </a:ext>
            </a:extLst>
          </p:cNvPr>
          <p:cNvSpPr/>
          <p:nvPr/>
        </p:nvSpPr>
        <p:spPr>
          <a:xfrm>
            <a:off x="4380045" y="769441"/>
            <a:ext cx="3460651" cy="3336811"/>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000000"/>
                </a:solidFill>
                <a:latin typeface="Arial" panose="020B0604020202020204" pitchFamily="34" charset="0"/>
                <a:ea typeface="Calibri"/>
                <a:cs typeface="Arial" panose="020B0604020202020204" pitchFamily="34" charset="0"/>
              </a:rPr>
              <a:t>Biological</a:t>
            </a:r>
            <a:endParaRPr lang="en-US">
              <a:solidFill>
                <a:srgbClr val="000000"/>
              </a:solidFill>
              <a:latin typeface="Arial" panose="020B0604020202020204" pitchFamily="34" charset="0"/>
              <a:ea typeface="Calibri"/>
              <a:cs typeface="Arial" panose="020B0604020202020204" pitchFamily="34" charset="0"/>
            </a:endParaRPr>
          </a:p>
          <a:p>
            <a:pPr algn="ctr"/>
            <a:r>
              <a:rPr lang="en-GB" sz="1400">
                <a:solidFill>
                  <a:srgbClr val="000000"/>
                </a:solidFill>
                <a:latin typeface="Arial" panose="020B0604020202020204" pitchFamily="34" charset="0"/>
                <a:ea typeface="Calibri"/>
                <a:cs typeface="Arial" panose="020B0604020202020204" pitchFamily="34" charset="0"/>
              </a:rPr>
              <a:t>Type of dementia</a:t>
            </a:r>
          </a:p>
          <a:p>
            <a:pPr algn="ctr"/>
            <a:r>
              <a:rPr lang="en-GB" sz="1400">
                <a:solidFill>
                  <a:srgbClr val="000000"/>
                </a:solidFill>
                <a:latin typeface="Arial" panose="020B0604020202020204" pitchFamily="34" charset="0"/>
                <a:ea typeface="Calibri"/>
                <a:cs typeface="Arial" panose="020B0604020202020204" pitchFamily="34" charset="0"/>
              </a:rPr>
              <a:t>Physical illness</a:t>
            </a:r>
          </a:p>
          <a:p>
            <a:pPr algn="ctr"/>
            <a:r>
              <a:rPr lang="en-GB" sz="1400">
                <a:solidFill>
                  <a:srgbClr val="000000"/>
                </a:solidFill>
                <a:latin typeface="Arial" panose="020B0604020202020204" pitchFamily="34" charset="0"/>
                <a:ea typeface="Calibri"/>
                <a:cs typeface="Arial" panose="020B0604020202020204" pitchFamily="34" charset="0"/>
              </a:rPr>
              <a:t>Experiencing pain</a:t>
            </a:r>
          </a:p>
          <a:p>
            <a:pPr algn="ctr"/>
            <a:r>
              <a:rPr lang="en-GB" sz="1400">
                <a:solidFill>
                  <a:srgbClr val="000000"/>
                </a:solidFill>
                <a:latin typeface="Arial" panose="020B0604020202020204" pitchFamily="34" charset="0"/>
                <a:ea typeface="Calibri"/>
                <a:cs typeface="Arial" panose="020B0604020202020204" pitchFamily="34" charset="0"/>
              </a:rPr>
              <a:t>Dehydrated / hungry</a:t>
            </a:r>
          </a:p>
          <a:p>
            <a:pPr algn="ctr"/>
            <a:r>
              <a:rPr lang="en-GB" sz="1400">
                <a:solidFill>
                  <a:srgbClr val="000000"/>
                </a:solidFill>
                <a:latin typeface="Arial" panose="020B0604020202020204" pitchFamily="34" charset="0"/>
                <a:ea typeface="Calibri"/>
                <a:cs typeface="Arial" panose="020B0604020202020204" pitchFamily="34" charset="0"/>
              </a:rPr>
              <a:t>Constipation </a:t>
            </a:r>
          </a:p>
          <a:p>
            <a:pPr algn="ctr"/>
            <a:r>
              <a:rPr lang="en-GB" sz="1400">
                <a:solidFill>
                  <a:srgbClr val="000000"/>
                </a:solidFill>
                <a:latin typeface="Arial" panose="020B0604020202020204" pitchFamily="34" charset="0"/>
                <a:cs typeface="Arial" panose="020B0604020202020204" pitchFamily="34" charset="0"/>
              </a:rPr>
              <a:t>Infection </a:t>
            </a:r>
          </a:p>
          <a:p>
            <a:pPr algn="ctr"/>
            <a:r>
              <a:rPr lang="en-GB" sz="1400">
                <a:solidFill>
                  <a:srgbClr val="000000"/>
                </a:solidFill>
                <a:latin typeface="Arial" panose="020B0604020202020204" pitchFamily="34" charset="0"/>
                <a:cs typeface="Arial" panose="020B0604020202020204" pitchFamily="34" charset="0"/>
              </a:rPr>
              <a:t>Delirium</a:t>
            </a:r>
          </a:p>
          <a:p>
            <a:pPr algn="ctr"/>
            <a:r>
              <a:rPr lang="en-GB" sz="1400">
                <a:solidFill>
                  <a:srgbClr val="000000"/>
                </a:solidFill>
                <a:latin typeface="Arial" panose="020B0604020202020204" pitchFamily="34" charset="0"/>
                <a:cs typeface="Arial" panose="020B0604020202020204" pitchFamily="34" charset="0"/>
              </a:rPr>
              <a:t>Sensory impairments</a:t>
            </a:r>
            <a:endParaRPr lang="en-GB">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D26E7C58-3B3C-E7D5-C278-454A32163681}"/>
              </a:ext>
            </a:extLst>
          </p:cNvPr>
          <p:cNvSpPr/>
          <p:nvPr/>
        </p:nvSpPr>
        <p:spPr>
          <a:xfrm>
            <a:off x="2996417" y="3235570"/>
            <a:ext cx="3442502" cy="3078250"/>
          </a:xfrm>
          <a:prstGeom prst="ellipse">
            <a:avLst/>
          </a:prstGeom>
          <a:solidFill>
            <a:schemeClr val="accent5">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002060"/>
                </a:solidFill>
                <a:latin typeface="Arial" panose="020B0604020202020204" pitchFamily="34" charset="0"/>
                <a:cs typeface="Arial" panose="020B0604020202020204" pitchFamily="34" charset="0"/>
              </a:rPr>
              <a:t>Psychological</a:t>
            </a:r>
          </a:p>
          <a:p>
            <a:pPr algn="ctr"/>
            <a:r>
              <a:rPr lang="en-GB" sz="1400">
                <a:solidFill>
                  <a:srgbClr val="002060"/>
                </a:solidFill>
                <a:latin typeface="Arial" panose="020B0604020202020204" pitchFamily="34" charset="0"/>
                <a:cs typeface="Arial" panose="020B0604020202020204" pitchFamily="34" charset="0"/>
              </a:rPr>
              <a:t>Anxiety </a:t>
            </a:r>
          </a:p>
          <a:p>
            <a:pPr algn="ctr"/>
            <a:r>
              <a:rPr lang="en-GB" sz="1400">
                <a:solidFill>
                  <a:srgbClr val="002060"/>
                </a:solidFill>
                <a:latin typeface="Arial" panose="020B0604020202020204" pitchFamily="34" charset="0"/>
                <a:cs typeface="Arial" panose="020B0604020202020204" pitchFamily="34" charset="0"/>
              </a:rPr>
              <a:t>Mental health difficulties</a:t>
            </a:r>
          </a:p>
          <a:p>
            <a:pPr algn="ctr"/>
            <a:r>
              <a:rPr lang="en-GB" sz="1400">
                <a:solidFill>
                  <a:srgbClr val="002060"/>
                </a:solidFill>
                <a:latin typeface="Arial" panose="020B0604020202020204" pitchFamily="34" charset="0"/>
                <a:cs typeface="Arial" panose="020B0604020202020204" pitchFamily="34" charset="0"/>
              </a:rPr>
              <a:t>Past trauma</a:t>
            </a:r>
            <a:endParaRPr lang="en-GB" sz="1400">
              <a:solidFill>
                <a:srgbClr val="002060"/>
              </a:solidFill>
              <a:latin typeface="Arial" panose="020B0604020202020204" pitchFamily="34" charset="0"/>
              <a:ea typeface="Calibri"/>
              <a:cs typeface="Arial" panose="020B0604020202020204" pitchFamily="34" charset="0"/>
            </a:endParaRPr>
          </a:p>
          <a:p>
            <a:pPr algn="ctr"/>
            <a:r>
              <a:rPr lang="en-GB" sz="1400">
                <a:solidFill>
                  <a:srgbClr val="002060"/>
                </a:solidFill>
                <a:latin typeface="Arial" panose="020B0604020202020204" pitchFamily="34" charset="0"/>
                <a:cs typeface="Arial" panose="020B0604020202020204" pitchFamily="34" charset="0"/>
              </a:rPr>
              <a:t>Loneliness</a:t>
            </a:r>
            <a:endParaRPr lang="en-GB" sz="1400">
              <a:solidFill>
                <a:srgbClr val="002060"/>
              </a:solidFill>
              <a:latin typeface="Arial" panose="020B0604020202020204" pitchFamily="34" charset="0"/>
              <a:ea typeface="Calibri"/>
              <a:cs typeface="Arial" panose="020B0604020202020204" pitchFamily="34" charset="0"/>
            </a:endParaRPr>
          </a:p>
          <a:p>
            <a:pPr algn="ctr"/>
            <a:r>
              <a:rPr lang="en-GB" sz="1400">
                <a:solidFill>
                  <a:srgbClr val="002060"/>
                </a:solidFill>
                <a:latin typeface="Arial" panose="020B0604020202020204" pitchFamily="34" charset="0"/>
                <a:cs typeface="Arial" panose="020B0604020202020204" pitchFamily="34" charset="0"/>
              </a:rPr>
              <a:t>Low mood</a:t>
            </a:r>
            <a:endParaRPr lang="en-GB" sz="1400">
              <a:solidFill>
                <a:srgbClr val="002060"/>
              </a:solidFill>
              <a:latin typeface="Arial" panose="020B0604020202020204" pitchFamily="34" charset="0"/>
              <a:ea typeface="Calibri"/>
              <a:cs typeface="Arial" panose="020B0604020202020204" pitchFamily="34" charset="0"/>
            </a:endParaRPr>
          </a:p>
          <a:p>
            <a:pPr algn="ctr"/>
            <a:r>
              <a:rPr lang="en-GB" sz="1400">
                <a:solidFill>
                  <a:srgbClr val="002060"/>
                </a:solidFill>
                <a:latin typeface="Arial" panose="020B0604020202020204" pitchFamily="34" charset="0"/>
                <a:cs typeface="Arial" panose="020B0604020202020204" pitchFamily="34" charset="0"/>
              </a:rPr>
              <a:t>Missing family or pets</a:t>
            </a:r>
            <a:endParaRPr lang="en-GB" sz="1400">
              <a:solidFill>
                <a:srgbClr val="002060"/>
              </a:solidFill>
              <a:latin typeface="Arial" panose="020B0604020202020204" pitchFamily="34" charset="0"/>
              <a:ea typeface="Calibri"/>
              <a:cs typeface="Arial" panose="020B0604020202020204" pitchFamily="34" charset="0"/>
            </a:endParaRPr>
          </a:p>
          <a:p>
            <a:pPr algn="ctr"/>
            <a:r>
              <a:rPr lang="en-GB" sz="1400">
                <a:solidFill>
                  <a:srgbClr val="002060"/>
                </a:solidFill>
                <a:latin typeface="Arial" panose="020B0604020202020204" pitchFamily="34" charset="0"/>
                <a:ea typeface="Calibri"/>
                <a:cs typeface="Arial" panose="020B0604020202020204" pitchFamily="34" charset="0"/>
              </a:rPr>
              <a:t>Altered sense of reality: e.g. believing they are younger than they are </a:t>
            </a:r>
            <a:endParaRPr lang="en-GB">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71540C5F-1F60-24A2-1BAB-FEA869ADDD93}"/>
              </a:ext>
            </a:extLst>
          </p:cNvPr>
          <p:cNvSpPr/>
          <p:nvPr/>
        </p:nvSpPr>
        <p:spPr>
          <a:xfrm>
            <a:off x="5992231" y="3235570"/>
            <a:ext cx="3250243" cy="3121575"/>
          </a:xfrm>
          <a:prstGeom prst="ellipse">
            <a:avLst/>
          </a:prstGeom>
          <a:solidFill>
            <a:schemeClr val="accent5">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accent5">
                    <a:lumMod val="50000"/>
                  </a:schemeClr>
                </a:solidFill>
                <a:latin typeface="Arial" panose="020B0604020202020204" pitchFamily="34" charset="0"/>
                <a:cs typeface="Arial" panose="020B0604020202020204" pitchFamily="34" charset="0"/>
              </a:rPr>
              <a:t>Social &amp; environmental</a:t>
            </a:r>
          </a:p>
          <a:p>
            <a:pPr algn="ctr"/>
            <a:r>
              <a:rPr lang="en-GB" sz="1400">
                <a:solidFill>
                  <a:schemeClr val="accent5">
                    <a:lumMod val="50000"/>
                  </a:schemeClr>
                </a:solidFill>
                <a:latin typeface="Arial" panose="020B0604020202020204" pitchFamily="34" charset="0"/>
                <a:cs typeface="Arial" panose="020B0604020202020204" pitchFamily="34" charset="0"/>
              </a:rPr>
              <a:t>Disorientation in unfamiliar environment </a:t>
            </a:r>
          </a:p>
          <a:p>
            <a:pPr algn="ctr"/>
            <a:r>
              <a:rPr lang="en-GB" sz="1400">
                <a:solidFill>
                  <a:schemeClr val="accent5">
                    <a:lumMod val="50000"/>
                  </a:schemeClr>
                </a:solidFill>
                <a:latin typeface="Arial" panose="020B0604020202020204" pitchFamily="34" charset="0"/>
                <a:cs typeface="Arial" panose="020B0604020202020204" pitchFamily="34" charset="0"/>
              </a:rPr>
              <a:t>Being too hot or cold</a:t>
            </a:r>
          </a:p>
          <a:p>
            <a:pPr algn="ctr"/>
            <a:r>
              <a:rPr lang="en-GB" sz="1400">
                <a:solidFill>
                  <a:schemeClr val="accent5">
                    <a:lumMod val="50000"/>
                  </a:schemeClr>
                </a:solidFill>
                <a:latin typeface="Arial" panose="020B0604020202020204" pitchFamily="34" charset="0"/>
                <a:cs typeface="Arial" panose="020B0604020202020204" pitchFamily="34" charset="0"/>
              </a:rPr>
              <a:t>Wearing uncomfortable clothes</a:t>
            </a:r>
          </a:p>
          <a:p>
            <a:pPr algn="ctr"/>
            <a:r>
              <a:rPr lang="en-GB" sz="1400">
                <a:solidFill>
                  <a:schemeClr val="accent5">
                    <a:lumMod val="50000"/>
                  </a:schemeClr>
                </a:solidFill>
                <a:latin typeface="Arial" panose="020B0604020202020204" pitchFamily="34" charset="0"/>
                <a:cs typeface="Arial" panose="020B0604020202020204" pitchFamily="34" charset="0"/>
              </a:rPr>
              <a:t>Too much stimuli: e.g. light or noise</a:t>
            </a:r>
          </a:p>
          <a:p>
            <a:pPr algn="ctr"/>
            <a:r>
              <a:rPr lang="en-GB" sz="1400">
                <a:solidFill>
                  <a:schemeClr val="accent5">
                    <a:lumMod val="50000"/>
                  </a:schemeClr>
                </a:solidFill>
                <a:latin typeface="Arial" panose="020B0604020202020204" pitchFamily="34" charset="0"/>
                <a:cs typeface="Arial" panose="020B0604020202020204" pitchFamily="34" charset="0"/>
              </a:rPr>
              <a:t>Misidentifying people</a:t>
            </a:r>
          </a:p>
        </p:txBody>
      </p:sp>
      <p:sp>
        <p:nvSpPr>
          <p:cNvPr id="6" name="TextBox 5">
            <a:extLst>
              <a:ext uri="{FF2B5EF4-FFF2-40B4-BE49-F238E27FC236}">
                <a16:creationId xmlns:a16="http://schemas.microsoft.com/office/drawing/2014/main" id="{0BCDC9DA-C608-89DA-4F9C-9CF2249A6057}"/>
              </a:ext>
            </a:extLst>
          </p:cNvPr>
          <p:cNvSpPr txBox="1"/>
          <p:nvPr/>
        </p:nvSpPr>
        <p:spPr>
          <a:xfrm>
            <a:off x="1674056" y="0"/>
            <a:ext cx="991228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solidFill>
                  <a:srgbClr val="002060"/>
                </a:solidFill>
                <a:latin typeface="Arial" panose="020B0604020202020204" pitchFamily="34" charset="0"/>
                <a:ea typeface="Calibri"/>
                <a:cs typeface="Arial" panose="020B0604020202020204" pitchFamily="34" charset="0"/>
              </a:rPr>
              <a:t>What causes Stress and Distress?</a:t>
            </a:r>
          </a:p>
        </p:txBody>
      </p:sp>
    </p:spTree>
    <p:extLst>
      <p:ext uri="{BB962C8B-B14F-4D97-AF65-F5344CB8AC3E}">
        <p14:creationId xmlns:p14="http://schemas.microsoft.com/office/powerpoint/2010/main" val="394074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3E8F2-9334-2C03-B773-0555C9F76463}"/>
              </a:ext>
            </a:extLst>
          </p:cNvPr>
          <p:cNvSpPr txBox="1"/>
          <p:nvPr/>
        </p:nvSpPr>
        <p:spPr>
          <a:xfrm>
            <a:off x="1042145" y="414047"/>
            <a:ext cx="1073462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solidFill>
                  <a:srgbClr val="002060"/>
                </a:solidFill>
                <a:latin typeface="Arial" panose="020B0604020202020204" pitchFamily="34" charset="0"/>
                <a:ea typeface="Calibri Light"/>
                <a:cs typeface="Arial" panose="020B0604020202020204" pitchFamily="34" charset="0"/>
              </a:rPr>
              <a:t>Psychological causes of distress – unmet needs</a:t>
            </a:r>
          </a:p>
        </p:txBody>
      </p:sp>
      <p:sp>
        <p:nvSpPr>
          <p:cNvPr id="5" name="TextBox 4">
            <a:extLst>
              <a:ext uri="{FF2B5EF4-FFF2-40B4-BE49-F238E27FC236}">
                <a16:creationId xmlns:a16="http://schemas.microsoft.com/office/drawing/2014/main" id="{4B170133-1770-BBBC-EC31-A8DB2E14E8B4}"/>
              </a:ext>
            </a:extLst>
          </p:cNvPr>
          <p:cNvSpPr txBox="1"/>
          <p:nvPr/>
        </p:nvSpPr>
        <p:spPr>
          <a:xfrm>
            <a:off x="1048279" y="1522308"/>
            <a:ext cx="101043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200">
              <a:latin typeface="Calibri"/>
              <a:ea typeface="Calibri"/>
              <a:cs typeface="Calibri"/>
            </a:endParaRPr>
          </a:p>
          <a:p>
            <a:endParaRPr lang="en-GB" sz="3200">
              <a:latin typeface="Calibri"/>
              <a:ea typeface="Calibri"/>
              <a:cs typeface="Calibri"/>
            </a:endParaRPr>
          </a:p>
        </p:txBody>
      </p:sp>
      <p:sp>
        <p:nvSpPr>
          <p:cNvPr id="2" name="Freeform 58">
            <a:extLst>
              <a:ext uri="{FF2B5EF4-FFF2-40B4-BE49-F238E27FC236}">
                <a16:creationId xmlns:a16="http://schemas.microsoft.com/office/drawing/2014/main" id="{C48CFA00-BC3A-4715-B54D-3D2741650302}"/>
              </a:ext>
            </a:extLst>
          </p:cNvPr>
          <p:cNvSpPr>
            <a:spLocks/>
          </p:cNvSpPr>
          <p:nvPr/>
        </p:nvSpPr>
        <p:spPr bwMode="auto">
          <a:xfrm>
            <a:off x="7940975" y="2911169"/>
            <a:ext cx="1857339" cy="756571"/>
          </a:xfrm>
          <a:custGeom>
            <a:avLst/>
            <a:gdLst>
              <a:gd name="T0" fmla="*/ 1257 w 1559"/>
              <a:gd name="T1" fmla="*/ 635 h 635"/>
              <a:gd name="T2" fmla="*/ 1257 w 1559"/>
              <a:gd name="T3" fmla="*/ 635 h 635"/>
              <a:gd name="T4" fmla="*/ 303 w 1559"/>
              <a:gd name="T5" fmla="*/ 635 h 635"/>
              <a:gd name="T6" fmla="*/ 0 w 1559"/>
              <a:gd name="T7" fmla="*/ 333 h 635"/>
              <a:gd name="T8" fmla="*/ 0 w 1559"/>
              <a:gd name="T9" fmla="*/ 302 h 635"/>
              <a:gd name="T10" fmla="*/ 303 w 1559"/>
              <a:gd name="T11" fmla="*/ 0 h 635"/>
              <a:gd name="T12" fmla="*/ 1257 w 1559"/>
              <a:gd name="T13" fmla="*/ 0 h 635"/>
              <a:gd name="T14" fmla="*/ 1559 w 1559"/>
              <a:gd name="T15" fmla="*/ 302 h 635"/>
              <a:gd name="T16" fmla="*/ 1559 w 1559"/>
              <a:gd name="T17" fmla="*/ 333 h 635"/>
              <a:gd name="T18" fmla="*/ 1257 w 1559"/>
              <a:gd name="T19" fmla="*/ 635 h 635"/>
              <a:gd name="T20" fmla="*/ 1257 w 1559"/>
              <a:gd name="T2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9" h="635">
                <a:moveTo>
                  <a:pt x="1257" y="635"/>
                </a:moveTo>
                <a:lnTo>
                  <a:pt x="1257" y="635"/>
                </a:lnTo>
                <a:lnTo>
                  <a:pt x="303" y="635"/>
                </a:lnTo>
                <a:cubicBezTo>
                  <a:pt x="136" y="635"/>
                  <a:pt x="0" y="499"/>
                  <a:pt x="0" y="333"/>
                </a:cubicBezTo>
                <a:lnTo>
                  <a:pt x="0" y="302"/>
                </a:lnTo>
                <a:cubicBezTo>
                  <a:pt x="0" y="136"/>
                  <a:pt x="136" y="0"/>
                  <a:pt x="303" y="0"/>
                </a:cubicBezTo>
                <a:lnTo>
                  <a:pt x="1257" y="0"/>
                </a:lnTo>
                <a:cubicBezTo>
                  <a:pt x="1423" y="0"/>
                  <a:pt x="1559" y="136"/>
                  <a:pt x="1559" y="302"/>
                </a:cubicBezTo>
                <a:lnTo>
                  <a:pt x="1559" y="333"/>
                </a:lnTo>
                <a:cubicBezTo>
                  <a:pt x="1559" y="499"/>
                  <a:pt x="1423" y="635"/>
                  <a:pt x="1257" y="635"/>
                </a:cubicBezTo>
                <a:lnTo>
                  <a:pt x="1257" y="635"/>
                </a:lnTo>
                <a:close/>
              </a:path>
            </a:pathLst>
          </a:custGeom>
          <a:noFill/>
          <a:ln w="30163" cap="flat">
            <a:solidFill>
              <a:schemeClr val="accent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200" b="1">
                <a:solidFill>
                  <a:srgbClr val="0391BF"/>
                </a:solidFill>
                <a:latin typeface="Arial" panose="020B0604020202020204" pitchFamily="34" charset="0"/>
                <a:cs typeface="Arial" panose="020B0604020202020204" pitchFamily="34" charset="0"/>
              </a:rPr>
              <a:t>Identity</a:t>
            </a:r>
          </a:p>
        </p:txBody>
      </p:sp>
      <p:sp>
        <p:nvSpPr>
          <p:cNvPr id="4" name="TextBox 68">
            <a:extLst>
              <a:ext uri="{FF2B5EF4-FFF2-40B4-BE49-F238E27FC236}">
                <a16:creationId xmlns:a16="http://schemas.microsoft.com/office/drawing/2014/main" id="{D0392571-941A-42E5-90DF-942197EC708A}"/>
              </a:ext>
            </a:extLst>
          </p:cNvPr>
          <p:cNvSpPr txBox="1"/>
          <p:nvPr/>
        </p:nvSpPr>
        <p:spPr>
          <a:xfrm>
            <a:off x="9348475" y="5650033"/>
            <a:ext cx="1952288"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a:solidFill>
                  <a:srgbClr val="0391BF"/>
                </a:solidFill>
                <a:latin typeface="Arial" panose="020B0604020202020204" pitchFamily="34" charset="0"/>
                <a:cs typeface="Arial" panose="020B0604020202020204" pitchFamily="34" charset="0"/>
              </a:rPr>
              <a:t>(from </a:t>
            </a:r>
            <a:r>
              <a:rPr lang="en-GB" sz="1400" err="1">
                <a:solidFill>
                  <a:srgbClr val="0391BF"/>
                </a:solidFill>
                <a:latin typeface="Arial" panose="020B0604020202020204" pitchFamily="34" charset="0"/>
                <a:cs typeface="Arial" panose="020B0604020202020204" pitchFamily="34" charset="0"/>
              </a:rPr>
              <a:t>Kitwood</a:t>
            </a:r>
            <a:r>
              <a:rPr lang="en-GB" sz="1400">
                <a:solidFill>
                  <a:srgbClr val="0391BF"/>
                </a:solidFill>
                <a:latin typeface="Arial" panose="020B0604020202020204" pitchFamily="34" charset="0"/>
                <a:cs typeface="Arial" panose="020B0604020202020204" pitchFamily="34" charset="0"/>
              </a:rPr>
              <a:t>, 1997)</a:t>
            </a:r>
          </a:p>
        </p:txBody>
      </p:sp>
      <p:sp>
        <p:nvSpPr>
          <p:cNvPr id="6" name="Freeform 58">
            <a:extLst>
              <a:ext uri="{FF2B5EF4-FFF2-40B4-BE49-F238E27FC236}">
                <a16:creationId xmlns:a16="http://schemas.microsoft.com/office/drawing/2014/main" id="{2A10910B-323C-4975-A8F3-78CD9BC1E2FF}"/>
              </a:ext>
            </a:extLst>
          </p:cNvPr>
          <p:cNvSpPr>
            <a:spLocks/>
          </p:cNvSpPr>
          <p:nvPr/>
        </p:nvSpPr>
        <p:spPr bwMode="auto">
          <a:xfrm>
            <a:off x="5138541" y="1569745"/>
            <a:ext cx="1857339" cy="756571"/>
          </a:xfrm>
          <a:custGeom>
            <a:avLst/>
            <a:gdLst>
              <a:gd name="T0" fmla="*/ 1257 w 1559"/>
              <a:gd name="T1" fmla="*/ 635 h 635"/>
              <a:gd name="T2" fmla="*/ 1257 w 1559"/>
              <a:gd name="T3" fmla="*/ 635 h 635"/>
              <a:gd name="T4" fmla="*/ 303 w 1559"/>
              <a:gd name="T5" fmla="*/ 635 h 635"/>
              <a:gd name="T6" fmla="*/ 0 w 1559"/>
              <a:gd name="T7" fmla="*/ 333 h 635"/>
              <a:gd name="T8" fmla="*/ 0 w 1559"/>
              <a:gd name="T9" fmla="*/ 302 h 635"/>
              <a:gd name="T10" fmla="*/ 303 w 1559"/>
              <a:gd name="T11" fmla="*/ 0 h 635"/>
              <a:gd name="T12" fmla="*/ 1257 w 1559"/>
              <a:gd name="T13" fmla="*/ 0 h 635"/>
              <a:gd name="T14" fmla="*/ 1559 w 1559"/>
              <a:gd name="T15" fmla="*/ 302 h 635"/>
              <a:gd name="T16" fmla="*/ 1559 w 1559"/>
              <a:gd name="T17" fmla="*/ 333 h 635"/>
              <a:gd name="T18" fmla="*/ 1257 w 1559"/>
              <a:gd name="T19" fmla="*/ 635 h 635"/>
              <a:gd name="T20" fmla="*/ 1257 w 1559"/>
              <a:gd name="T2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9" h="635">
                <a:moveTo>
                  <a:pt x="1257" y="635"/>
                </a:moveTo>
                <a:lnTo>
                  <a:pt x="1257" y="635"/>
                </a:lnTo>
                <a:lnTo>
                  <a:pt x="303" y="635"/>
                </a:lnTo>
                <a:cubicBezTo>
                  <a:pt x="136" y="635"/>
                  <a:pt x="0" y="499"/>
                  <a:pt x="0" y="333"/>
                </a:cubicBezTo>
                <a:lnTo>
                  <a:pt x="0" y="302"/>
                </a:lnTo>
                <a:cubicBezTo>
                  <a:pt x="0" y="136"/>
                  <a:pt x="136" y="0"/>
                  <a:pt x="303" y="0"/>
                </a:cubicBezTo>
                <a:lnTo>
                  <a:pt x="1257" y="0"/>
                </a:lnTo>
                <a:cubicBezTo>
                  <a:pt x="1423" y="0"/>
                  <a:pt x="1559" y="136"/>
                  <a:pt x="1559" y="302"/>
                </a:cubicBezTo>
                <a:lnTo>
                  <a:pt x="1559" y="333"/>
                </a:lnTo>
                <a:cubicBezTo>
                  <a:pt x="1559" y="499"/>
                  <a:pt x="1423" y="635"/>
                  <a:pt x="1257" y="635"/>
                </a:cubicBezTo>
                <a:lnTo>
                  <a:pt x="1257" y="635"/>
                </a:lnTo>
                <a:close/>
              </a:path>
            </a:pathLst>
          </a:custGeom>
          <a:noFill/>
          <a:ln w="30163" cap="flat">
            <a:solidFill>
              <a:schemeClr val="accent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200" b="1">
                <a:solidFill>
                  <a:srgbClr val="0391BF"/>
                </a:solidFill>
                <a:latin typeface="Arial" panose="020B0604020202020204" pitchFamily="34" charset="0"/>
                <a:cs typeface="Arial" panose="020B0604020202020204" pitchFamily="34" charset="0"/>
              </a:rPr>
              <a:t>Comfort</a:t>
            </a:r>
          </a:p>
        </p:txBody>
      </p:sp>
      <p:sp>
        <p:nvSpPr>
          <p:cNvPr id="7" name="Freeform 58">
            <a:extLst>
              <a:ext uri="{FF2B5EF4-FFF2-40B4-BE49-F238E27FC236}">
                <a16:creationId xmlns:a16="http://schemas.microsoft.com/office/drawing/2014/main" id="{F7F4F9FA-E7DA-4F2B-885B-12E3BBB5FFDA}"/>
              </a:ext>
            </a:extLst>
          </p:cNvPr>
          <p:cNvSpPr>
            <a:spLocks/>
          </p:cNvSpPr>
          <p:nvPr/>
        </p:nvSpPr>
        <p:spPr bwMode="auto">
          <a:xfrm>
            <a:off x="2336107" y="2911170"/>
            <a:ext cx="1857339" cy="756571"/>
          </a:xfrm>
          <a:custGeom>
            <a:avLst/>
            <a:gdLst>
              <a:gd name="T0" fmla="*/ 1257 w 1559"/>
              <a:gd name="T1" fmla="*/ 635 h 635"/>
              <a:gd name="T2" fmla="*/ 1257 w 1559"/>
              <a:gd name="T3" fmla="*/ 635 h 635"/>
              <a:gd name="T4" fmla="*/ 303 w 1559"/>
              <a:gd name="T5" fmla="*/ 635 h 635"/>
              <a:gd name="T6" fmla="*/ 0 w 1559"/>
              <a:gd name="T7" fmla="*/ 333 h 635"/>
              <a:gd name="T8" fmla="*/ 0 w 1559"/>
              <a:gd name="T9" fmla="*/ 302 h 635"/>
              <a:gd name="T10" fmla="*/ 303 w 1559"/>
              <a:gd name="T11" fmla="*/ 0 h 635"/>
              <a:gd name="T12" fmla="*/ 1257 w 1559"/>
              <a:gd name="T13" fmla="*/ 0 h 635"/>
              <a:gd name="T14" fmla="*/ 1559 w 1559"/>
              <a:gd name="T15" fmla="*/ 302 h 635"/>
              <a:gd name="T16" fmla="*/ 1559 w 1559"/>
              <a:gd name="T17" fmla="*/ 333 h 635"/>
              <a:gd name="T18" fmla="*/ 1257 w 1559"/>
              <a:gd name="T19" fmla="*/ 635 h 635"/>
              <a:gd name="T20" fmla="*/ 1257 w 1559"/>
              <a:gd name="T2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9" h="635">
                <a:moveTo>
                  <a:pt x="1257" y="635"/>
                </a:moveTo>
                <a:lnTo>
                  <a:pt x="1257" y="635"/>
                </a:lnTo>
                <a:lnTo>
                  <a:pt x="303" y="635"/>
                </a:lnTo>
                <a:cubicBezTo>
                  <a:pt x="136" y="635"/>
                  <a:pt x="0" y="499"/>
                  <a:pt x="0" y="333"/>
                </a:cubicBezTo>
                <a:lnTo>
                  <a:pt x="0" y="302"/>
                </a:lnTo>
                <a:cubicBezTo>
                  <a:pt x="0" y="136"/>
                  <a:pt x="136" y="0"/>
                  <a:pt x="303" y="0"/>
                </a:cubicBezTo>
                <a:lnTo>
                  <a:pt x="1257" y="0"/>
                </a:lnTo>
                <a:cubicBezTo>
                  <a:pt x="1423" y="0"/>
                  <a:pt x="1559" y="136"/>
                  <a:pt x="1559" y="302"/>
                </a:cubicBezTo>
                <a:lnTo>
                  <a:pt x="1559" y="333"/>
                </a:lnTo>
                <a:cubicBezTo>
                  <a:pt x="1559" y="499"/>
                  <a:pt x="1423" y="635"/>
                  <a:pt x="1257" y="635"/>
                </a:cubicBezTo>
                <a:lnTo>
                  <a:pt x="1257" y="635"/>
                </a:lnTo>
                <a:close/>
              </a:path>
            </a:pathLst>
          </a:custGeom>
          <a:noFill/>
          <a:ln w="30163" cap="flat">
            <a:solidFill>
              <a:schemeClr val="accent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200" b="1">
                <a:solidFill>
                  <a:srgbClr val="0391BF"/>
                </a:solidFill>
                <a:latin typeface="Arial" panose="020B0604020202020204" pitchFamily="34" charset="0"/>
                <a:cs typeface="Arial" panose="020B0604020202020204" pitchFamily="34" charset="0"/>
              </a:rPr>
              <a:t>Attachment</a:t>
            </a:r>
          </a:p>
        </p:txBody>
      </p:sp>
      <p:sp>
        <p:nvSpPr>
          <p:cNvPr id="8" name="Freeform 58">
            <a:extLst>
              <a:ext uri="{FF2B5EF4-FFF2-40B4-BE49-F238E27FC236}">
                <a16:creationId xmlns:a16="http://schemas.microsoft.com/office/drawing/2014/main" id="{583655FB-A0A2-4450-8579-2572B754FAA2}"/>
              </a:ext>
            </a:extLst>
          </p:cNvPr>
          <p:cNvSpPr>
            <a:spLocks/>
          </p:cNvSpPr>
          <p:nvPr/>
        </p:nvSpPr>
        <p:spPr bwMode="auto">
          <a:xfrm>
            <a:off x="3593215" y="4773848"/>
            <a:ext cx="1857339" cy="756571"/>
          </a:xfrm>
          <a:custGeom>
            <a:avLst/>
            <a:gdLst>
              <a:gd name="T0" fmla="*/ 1257 w 1559"/>
              <a:gd name="T1" fmla="*/ 635 h 635"/>
              <a:gd name="T2" fmla="*/ 1257 w 1559"/>
              <a:gd name="T3" fmla="*/ 635 h 635"/>
              <a:gd name="T4" fmla="*/ 303 w 1559"/>
              <a:gd name="T5" fmla="*/ 635 h 635"/>
              <a:gd name="T6" fmla="*/ 0 w 1559"/>
              <a:gd name="T7" fmla="*/ 333 h 635"/>
              <a:gd name="T8" fmla="*/ 0 w 1559"/>
              <a:gd name="T9" fmla="*/ 302 h 635"/>
              <a:gd name="T10" fmla="*/ 303 w 1559"/>
              <a:gd name="T11" fmla="*/ 0 h 635"/>
              <a:gd name="T12" fmla="*/ 1257 w 1559"/>
              <a:gd name="T13" fmla="*/ 0 h 635"/>
              <a:gd name="T14" fmla="*/ 1559 w 1559"/>
              <a:gd name="T15" fmla="*/ 302 h 635"/>
              <a:gd name="T16" fmla="*/ 1559 w 1559"/>
              <a:gd name="T17" fmla="*/ 333 h 635"/>
              <a:gd name="T18" fmla="*/ 1257 w 1559"/>
              <a:gd name="T19" fmla="*/ 635 h 635"/>
              <a:gd name="T20" fmla="*/ 1257 w 1559"/>
              <a:gd name="T2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9" h="635">
                <a:moveTo>
                  <a:pt x="1257" y="635"/>
                </a:moveTo>
                <a:lnTo>
                  <a:pt x="1257" y="635"/>
                </a:lnTo>
                <a:lnTo>
                  <a:pt x="303" y="635"/>
                </a:lnTo>
                <a:cubicBezTo>
                  <a:pt x="136" y="635"/>
                  <a:pt x="0" y="499"/>
                  <a:pt x="0" y="333"/>
                </a:cubicBezTo>
                <a:lnTo>
                  <a:pt x="0" y="302"/>
                </a:lnTo>
                <a:cubicBezTo>
                  <a:pt x="0" y="136"/>
                  <a:pt x="136" y="0"/>
                  <a:pt x="303" y="0"/>
                </a:cubicBezTo>
                <a:lnTo>
                  <a:pt x="1257" y="0"/>
                </a:lnTo>
                <a:cubicBezTo>
                  <a:pt x="1423" y="0"/>
                  <a:pt x="1559" y="136"/>
                  <a:pt x="1559" y="302"/>
                </a:cubicBezTo>
                <a:lnTo>
                  <a:pt x="1559" y="333"/>
                </a:lnTo>
                <a:cubicBezTo>
                  <a:pt x="1559" y="499"/>
                  <a:pt x="1423" y="635"/>
                  <a:pt x="1257" y="635"/>
                </a:cubicBezTo>
                <a:lnTo>
                  <a:pt x="1257" y="635"/>
                </a:lnTo>
                <a:close/>
              </a:path>
            </a:pathLst>
          </a:custGeom>
          <a:noFill/>
          <a:ln w="30163" cap="flat">
            <a:solidFill>
              <a:schemeClr val="accent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200" b="1">
                <a:solidFill>
                  <a:srgbClr val="0391BF"/>
                </a:solidFill>
                <a:latin typeface="Arial" panose="020B0604020202020204" pitchFamily="34" charset="0"/>
                <a:cs typeface="Arial" panose="020B0604020202020204" pitchFamily="34" charset="0"/>
              </a:rPr>
              <a:t>Inclusion</a:t>
            </a:r>
          </a:p>
        </p:txBody>
      </p:sp>
      <p:sp>
        <p:nvSpPr>
          <p:cNvPr id="9" name="Freeform 58">
            <a:extLst>
              <a:ext uri="{FF2B5EF4-FFF2-40B4-BE49-F238E27FC236}">
                <a16:creationId xmlns:a16="http://schemas.microsoft.com/office/drawing/2014/main" id="{D674F318-5655-45B8-9752-66E8B98D4F3A}"/>
              </a:ext>
            </a:extLst>
          </p:cNvPr>
          <p:cNvSpPr>
            <a:spLocks/>
          </p:cNvSpPr>
          <p:nvPr/>
        </p:nvSpPr>
        <p:spPr bwMode="auto">
          <a:xfrm>
            <a:off x="6683870" y="4773847"/>
            <a:ext cx="1857339" cy="756571"/>
          </a:xfrm>
          <a:custGeom>
            <a:avLst/>
            <a:gdLst>
              <a:gd name="T0" fmla="*/ 1257 w 1559"/>
              <a:gd name="T1" fmla="*/ 635 h 635"/>
              <a:gd name="T2" fmla="*/ 1257 w 1559"/>
              <a:gd name="T3" fmla="*/ 635 h 635"/>
              <a:gd name="T4" fmla="*/ 303 w 1559"/>
              <a:gd name="T5" fmla="*/ 635 h 635"/>
              <a:gd name="T6" fmla="*/ 0 w 1559"/>
              <a:gd name="T7" fmla="*/ 333 h 635"/>
              <a:gd name="T8" fmla="*/ 0 w 1559"/>
              <a:gd name="T9" fmla="*/ 302 h 635"/>
              <a:gd name="T10" fmla="*/ 303 w 1559"/>
              <a:gd name="T11" fmla="*/ 0 h 635"/>
              <a:gd name="T12" fmla="*/ 1257 w 1559"/>
              <a:gd name="T13" fmla="*/ 0 h 635"/>
              <a:gd name="T14" fmla="*/ 1559 w 1559"/>
              <a:gd name="T15" fmla="*/ 302 h 635"/>
              <a:gd name="T16" fmla="*/ 1559 w 1559"/>
              <a:gd name="T17" fmla="*/ 333 h 635"/>
              <a:gd name="T18" fmla="*/ 1257 w 1559"/>
              <a:gd name="T19" fmla="*/ 635 h 635"/>
              <a:gd name="T20" fmla="*/ 1257 w 1559"/>
              <a:gd name="T2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9" h="635">
                <a:moveTo>
                  <a:pt x="1257" y="635"/>
                </a:moveTo>
                <a:lnTo>
                  <a:pt x="1257" y="635"/>
                </a:lnTo>
                <a:lnTo>
                  <a:pt x="303" y="635"/>
                </a:lnTo>
                <a:cubicBezTo>
                  <a:pt x="136" y="635"/>
                  <a:pt x="0" y="499"/>
                  <a:pt x="0" y="333"/>
                </a:cubicBezTo>
                <a:lnTo>
                  <a:pt x="0" y="302"/>
                </a:lnTo>
                <a:cubicBezTo>
                  <a:pt x="0" y="136"/>
                  <a:pt x="136" y="0"/>
                  <a:pt x="303" y="0"/>
                </a:cubicBezTo>
                <a:lnTo>
                  <a:pt x="1257" y="0"/>
                </a:lnTo>
                <a:cubicBezTo>
                  <a:pt x="1423" y="0"/>
                  <a:pt x="1559" y="136"/>
                  <a:pt x="1559" y="302"/>
                </a:cubicBezTo>
                <a:lnTo>
                  <a:pt x="1559" y="333"/>
                </a:lnTo>
                <a:cubicBezTo>
                  <a:pt x="1559" y="499"/>
                  <a:pt x="1423" y="635"/>
                  <a:pt x="1257" y="635"/>
                </a:cubicBezTo>
                <a:lnTo>
                  <a:pt x="1257" y="635"/>
                </a:lnTo>
                <a:close/>
              </a:path>
            </a:pathLst>
          </a:custGeom>
          <a:noFill/>
          <a:ln w="30163" cap="flat">
            <a:solidFill>
              <a:schemeClr val="accent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200" b="1">
                <a:solidFill>
                  <a:srgbClr val="0391BF"/>
                </a:solidFill>
                <a:latin typeface="Arial" panose="020B0604020202020204" pitchFamily="34" charset="0"/>
                <a:cs typeface="Arial" panose="020B0604020202020204" pitchFamily="34" charset="0"/>
              </a:rPr>
              <a:t>Occupation</a:t>
            </a:r>
          </a:p>
        </p:txBody>
      </p:sp>
      <p:sp>
        <p:nvSpPr>
          <p:cNvPr id="10" name="Freeform 58">
            <a:extLst>
              <a:ext uri="{FF2B5EF4-FFF2-40B4-BE49-F238E27FC236}">
                <a16:creationId xmlns:a16="http://schemas.microsoft.com/office/drawing/2014/main" id="{81B8FDEA-5319-4D2F-AA52-1D29A44D3942}"/>
              </a:ext>
            </a:extLst>
          </p:cNvPr>
          <p:cNvSpPr>
            <a:spLocks/>
          </p:cNvSpPr>
          <p:nvPr/>
        </p:nvSpPr>
        <p:spPr bwMode="auto">
          <a:xfrm>
            <a:off x="5138540" y="3171796"/>
            <a:ext cx="1857339" cy="756571"/>
          </a:xfrm>
          <a:custGeom>
            <a:avLst/>
            <a:gdLst>
              <a:gd name="T0" fmla="*/ 1257 w 1559"/>
              <a:gd name="T1" fmla="*/ 635 h 635"/>
              <a:gd name="T2" fmla="*/ 1257 w 1559"/>
              <a:gd name="T3" fmla="*/ 635 h 635"/>
              <a:gd name="T4" fmla="*/ 303 w 1559"/>
              <a:gd name="T5" fmla="*/ 635 h 635"/>
              <a:gd name="T6" fmla="*/ 0 w 1559"/>
              <a:gd name="T7" fmla="*/ 333 h 635"/>
              <a:gd name="T8" fmla="*/ 0 w 1559"/>
              <a:gd name="T9" fmla="*/ 302 h 635"/>
              <a:gd name="T10" fmla="*/ 303 w 1559"/>
              <a:gd name="T11" fmla="*/ 0 h 635"/>
              <a:gd name="T12" fmla="*/ 1257 w 1559"/>
              <a:gd name="T13" fmla="*/ 0 h 635"/>
              <a:gd name="T14" fmla="*/ 1559 w 1559"/>
              <a:gd name="T15" fmla="*/ 302 h 635"/>
              <a:gd name="T16" fmla="*/ 1559 w 1559"/>
              <a:gd name="T17" fmla="*/ 333 h 635"/>
              <a:gd name="T18" fmla="*/ 1257 w 1559"/>
              <a:gd name="T19" fmla="*/ 635 h 635"/>
              <a:gd name="T20" fmla="*/ 1257 w 1559"/>
              <a:gd name="T21"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9" h="635">
                <a:moveTo>
                  <a:pt x="1257" y="635"/>
                </a:moveTo>
                <a:lnTo>
                  <a:pt x="1257" y="635"/>
                </a:lnTo>
                <a:lnTo>
                  <a:pt x="303" y="635"/>
                </a:lnTo>
                <a:cubicBezTo>
                  <a:pt x="136" y="635"/>
                  <a:pt x="0" y="499"/>
                  <a:pt x="0" y="333"/>
                </a:cubicBezTo>
                <a:lnTo>
                  <a:pt x="0" y="302"/>
                </a:lnTo>
                <a:cubicBezTo>
                  <a:pt x="0" y="136"/>
                  <a:pt x="136" y="0"/>
                  <a:pt x="303" y="0"/>
                </a:cubicBezTo>
                <a:lnTo>
                  <a:pt x="1257" y="0"/>
                </a:lnTo>
                <a:cubicBezTo>
                  <a:pt x="1423" y="0"/>
                  <a:pt x="1559" y="136"/>
                  <a:pt x="1559" y="302"/>
                </a:cubicBezTo>
                <a:lnTo>
                  <a:pt x="1559" y="333"/>
                </a:lnTo>
                <a:cubicBezTo>
                  <a:pt x="1559" y="499"/>
                  <a:pt x="1423" y="635"/>
                  <a:pt x="1257" y="635"/>
                </a:cubicBezTo>
                <a:lnTo>
                  <a:pt x="1257" y="635"/>
                </a:lnTo>
                <a:close/>
              </a:path>
            </a:pathLst>
          </a:custGeom>
          <a:solidFill>
            <a:schemeClr val="accent1">
              <a:lumMod val="75000"/>
            </a:schemeClr>
          </a:solidFill>
          <a:ln w="30163" cap="flat">
            <a:solidFill>
              <a:schemeClr val="accent1">
                <a:lumMod val="75000"/>
              </a:schemeClr>
            </a:solidFill>
            <a:prstDash val="solid"/>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200" b="1">
                <a:solidFill>
                  <a:schemeClr val="bg1"/>
                </a:solidFill>
                <a:latin typeface="Arial" panose="020B0604020202020204" pitchFamily="34" charset="0"/>
                <a:cs typeface="Arial" panose="020B0604020202020204" pitchFamily="34" charset="0"/>
              </a:rPr>
              <a:t>Person</a:t>
            </a:r>
          </a:p>
        </p:txBody>
      </p:sp>
      <p:cxnSp>
        <p:nvCxnSpPr>
          <p:cNvPr id="11" name="Straight Connector 10">
            <a:extLst>
              <a:ext uri="{FF2B5EF4-FFF2-40B4-BE49-F238E27FC236}">
                <a16:creationId xmlns:a16="http://schemas.microsoft.com/office/drawing/2014/main" id="{AF223273-28BD-41A3-BF5B-C87E6649B930}"/>
              </a:ext>
            </a:extLst>
          </p:cNvPr>
          <p:cNvCxnSpPr>
            <a:cxnSpLocks/>
          </p:cNvCxnSpPr>
          <p:nvPr/>
        </p:nvCxnSpPr>
        <p:spPr>
          <a:xfrm>
            <a:off x="6067208" y="2326315"/>
            <a:ext cx="0" cy="84548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51C30F-929B-4D5D-A9ED-93F7FCD49387}"/>
              </a:ext>
            </a:extLst>
          </p:cNvPr>
          <p:cNvCxnSpPr>
            <a:cxnSpLocks/>
          </p:cNvCxnSpPr>
          <p:nvPr/>
        </p:nvCxnSpPr>
        <p:spPr>
          <a:xfrm flipH="1">
            <a:off x="6991391" y="3307920"/>
            <a:ext cx="945096" cy="24216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2E19D7-DAD0-4CCD-8D85-669E0BAF4304}"/>
              </a:ext>
            </a:extLst>
          </p:cNvPr>
          <p:cNvCxnSpPr>
            <a:cxnSpLocks/>
          </p:cNvCxnSpPr>
          <p:nvPr/>
        </p:nvCxnSpPr>
        <p:spPr>
          <a:xfrm flipH="1" flipV="1">
            <a:off x="4185230" y="3307920"/>
            <a:ext cx="945096" cy="24216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8B5EEF-408E-46C0-BFDA-5D5B16E0F944}"/>
              </a:ext>
            </a:extLst>
          </p:cNvPr>
          <p:cNvCxnSpPr>
            <a:cxnSpLocks/>
          </p:cNvCxnSpPr>
          <p:nvPr/>
        </p:nvCxnSpPr>
        <p:spPr>
          <a:xfrm flipH="1" flipV="1">
            <a:off x="6067208" y="3766254"/>
            <a:ext cx="1109116" cy="100759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FBAF0B-5386-46F1-9B86-81B1714A8FFC}"/>
              </a:ext>
            </a:extLst>
          </p:cNvPr>
          <p:cNvCxnSpPr>
            <a:cxnSpLocks/>
          </p:cNvCxnSpPr>
          <p:nvPr/>
        </p:nvCxnSpPr>
        <p:spPr>
          <a:xfrm flipH="1">
            <a:off x="4946548" y="3766253"/>
            <a:ext cx="1109116" cy="100759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25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7392"/>
          <a:stretch/>
        </p:blipFill>
        <p:spPr>
          <a:xfrm>
            <a:off x="-1" y="5918958"/>
            <a:ext cx="12192000" cy="939042"/>
          </a:xfrm>
          <a:prstGeom prst="rect">
            <a:avLst/>
          </a:prstGeom>
        </p:spPr>
      </p:pic>
      <p:graphicFrame>
        <p:nvGraphicFramePr>
          <p:cNvPr id="545" name="Diagram 545">
            <a:extLst>
              <a:ext uri="{FF2B5EF4-FFF2-40B4-BE49-F238E27FC236}">
                <a16:creationId xmlns:a16="http://schemas.microsoft.com/office/drawing/2014/main" id="{3C38DF53-7C9A-8FAB-A981-64D55A96CABB}"/>
              </a:ext>
            </a:extLst>
          </p:cNvPr>
          <p:cNvGraphicFramePr>
            <a:graphicFrameLocks noGrp="1"/>
          </p:cNvGraphicFramePr>
          <p:nvPr>
            <p:ph idx="1"/>
          </p:nvPr>
        </p:nvGraphicFramePr>
        <p:xfrm>
          <a:off x="179614" y="1308295"/>
          <a:ext cx="11887200" cy="4610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a16="http://schemas.microsoft.com/office/drawing/2014/main" id="{872AF400-8752-92BE-6251-6CD8F0E61216}"/>
              </a:ext>
            </a:extLst>
          </p:cNvPr>
          <p:cNvSpPr>
            <a:spLocks noGrp="1"/>
          </p:cNvSpPr>
          <p:nvPr>
            <p:ph type="title"/>
          </p:nvPr>
        </p:nvSpPr>
        <p:spPr>
          <a:xfrm>
            <a:off x="2152649" y="369253"/>
            <a:ext cx="7886700" cy="1325563"/>
          </a:xfrm>
        </p:spPr>
        <p:txBody>
          <a:bodyPr>
            <a:normAutofit/>
          </a:bodyPr>
          <a:lstStyle/>
          <a:p>
            <a:pPr algn="ctr"/>
            <a:r>
              <a:rPr lang="en-US" sz="4000" b="1">
                <a:solidFill>
                  <a:srgbClr val="002060"/>
                </a:solidFill>
                <a:latin typeface="Arial" panose="020B0604020202020204" pitchFamily="34" charset="0"/>
                <a:cs typeface="Arial" panose="020B0604020202020204" pitchFamily="34" charset="0"/>
              </a:rPr>
              <a:t>A stepped care approach</a:t>
            </a:r>
          </a:p>
        </p:txBody>
      </p:sp>
      <p:sp>
        <p:nvSpPr>
          <p:cNvPr id="7" name="TextBox 6">
            <a:extLst>
              <a:ext uri="{FF2B5EF4-FFF2-40B4-BE49-F238E27FC236}">
                <a16:creationId xmlns:a16="http://schemas.microsoft.com/office/drawing/2014/main" id="{06DF895F-747E-B4C0-D4DA-FEB8FAC236F2}"/>
              </a:ext>
            </a:extLst>
          </p:cNvPr>
          <p:cNvSpPr txBox="1"/>
          <p:nvPr/>
        </p:nvSpPr>
        <p:spPr>
          <a:xfrm>
            <a:off x="1434466" y="69333"/>
            <a:ext cx="100827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2060"/>
                </a:solidFill>
                <a:latin typeface="Arial" panose="020B0604020202020204" pitchFamily="34" charset="0"/>
                <a:ea typeface="Calibri Light"/>
                <a:cs typeface="Arial" panose="020B0604020202020204" pitchFamily="34" charset="0"/>
              </a:rPr>
              <a:t>Reducing Stress and Distress in Dementia</a:t>
            </a:r>
          </a:p>
        </p:txBody>
      </p:sp>
    </p:spTree>
    <p:extLst>
      <p:ext uri="{BB962C8B-B14F-4D97-AF65-F5344CB8AC3E}">
        <p14:creationId xmlns:p14="http://schemas.microsoft.com/office/powerpoint/2010/main" val="80458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DF895F-747E-B4C0-D4DA-FEB8FAC236F2}"/>
              </a:ext>
            </a:extLst>
          </p:cNvPr>
          <p:cNvSpPr txBox="1"/>
          <p:nvPr/>
        </p:nvSpPr>
        <p:spPr>
          <a:xfrm>
            <a:off x="1054639" y="99780"/>
            <a:ext cx="107059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rgbClr val="002060"/>
                </a:solidFill>
                <a:latin typeface="Arial" panose="020B0604020202020204" pitchFamily="34" charset="0"/>
                <a:ea typeface="Calibri Light"/>
                <a:cs typeface="Arial" panose="020B0604020202020204" pitchFamily="34" charset="0"/>
              </a:rPr>
              <a:t>Reducing Stress and Distress in Dementia</a:t>
            </a:r>
          </a:p>
        </p:txBody>
      </p:sp>
      <p:sp>
        <p:nvSpPr>
          <p:cNvPr id="3" name="TextBox 2">
            <a:extLst>
              <a:ext uri="{FF2B5EF4-FFF2-40B4-BE49-F238E27FC236}">
                <a16:creationId xmlns:a16="http://schemas.microsoft.com/office/drawing/2014/main" id="{734FCE95-B017-1D59-D372-98A5F7CB06E0}"/>
              </a:ext>
            </a:extLst>
          </p:cNvPr>
          <p:cNvSpPr txBox="1"/>
          <p:nvPr/>
        </p:nvSpPr>
        <p:spPr>
          <a:xfrm>
            <a:off x="0" y="952450"/>
            <a:ext cx="12192000" cy="62324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chemeClr val="accent1"/>
                </a:solidFill>
                <a:latin typeface="Arial" panose="020B0604020202020204" pitchFamily="34" charset="0"/>
                <a:ea typeface="Calibri"/>
                <a:cs typeface="Arial" panose="020B0604020202020204" pitchFamily="34" charset="0"/>
              </a:rPr>
              <a:t>General strategies to keep in mind when working with S&amp;D</a:t>
            </a:r>
          </a:p>
          <a:p>
            <a:pPr algn="ctr"/>
            <a:endParaRPr lang="en-US" sz="800" b="1">
              <a:solidFill>
                <a:schemeClr val="accent1"/>
              </a:solidFill>
              <a:latin typeface="Arial" panose="020B0604020202020204" pitchFamily="34" charset="0"/>
              <a:ea typeface="Calibri" panose="020F0502020204030204"/>
              <a:cs typeface="Arial" panose="020B0604020202020204" pitchFamily="34" charset="0"/>
            </a:endParaRPr>
          </a:p>
          <a:p>
            <a:endParaRPr lang="en-GB" sz="300">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GB" sz="2400" b="1">
                <a:latin typeface="Arial" panose="020B0604020202020204" pitchFamily="34" charset="0"/>
                <a:ea typeface="Calibri"/>
                <a:cs typeface="Arial" panose="020B0604020202020204" pitchFamily="34" charset="0"/>
              </a:rPr>
              <a:t>Think </a:t>
            </a:r>
            <a:r>
              <a:rPr lang="en-GB" sz="2400" b="1">
                <a:solidFill>
                  <a:srgbClr val="00B0F0"/>
                </a:solidFill>
                <a:latin typeface="Arial" panose="020B0604020202020204" pitchFamily="34" charset="0"/>
                <a:ea typeface="Calibri"/>
                <a:cs typeface="Arial" panose="020B0604020202020204" pitchFamily="34" charset="0"/>
              </a:rPr>
              <a:t>Biopsychosocial</a:t>
            </a:r>
            <a:r>
              <a:rPr lang="en-GB" sz="2400" b="1">
                <a:latin typeface="Arial" panose="020B0604020202020204" pitchFamily="34" charset="0"/>
                <a:ea typeface="Calibri"/>
                <a:cs typeface="Arial" panose="020B0604020202020204" pitchFamily="34" charset="0"/>
              </a:rPr>
              <a:t> causes of distress </a:t>
            </a:r>
          </a:p>
          <a:p>
            <a:pPr marL="342900" indent="-342900">
              <a:buFont typeface="Arial" panose="020B0604020202020204" pitchFamily="34" charset="0"/>
              <a:buChar char="•"/>
            </a:pPr>
            <a:endParaRPr lang="en-GB" sz="2400" b="1">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GB" sz="2400" b="1">
                <a:latin typeface="Arial" panose="020B0604020202020204" pitchFamily="34" charset="0"/>
                <a:ea typeface="Calibri"/>
                <a:cs typeface="Arial" panose="020B0604020202020204" pitchFamily="34" charset="0"/>
              </a:rPr>
              <a:t>Remember to explore who the person is beyond their dementia </a:t>
            </a:r>
            <a:r>
              <a:rPr lang="en-GB" sz="2400" b="1">
                <a:latin typeface="Arial" panose="020B0604020202020204" pitchFamily="34" charset="0"/>
                <a:ea typeface="Calibri"/>
                <a:cs typeface="Arial" panose="020B0604020202020204" pitchFamily="34" charset="0"/>
                <a:sym typeface="Wingdings" panose="05000000000000000000" pitchFamily="2" charset="2"/>
              </a:rPr>
              <a:t> </a:t>
            </a:r>
            <a:r>
              <a:rPr lang="en-GB" sz="2400" b="1">
                <a:solidFill>
                  <a:srgbClr val="00B0F0"/>
                </a:solidFill>
                <a:latin typeface="Arial" panose="020B0604020202020204" pitchFamily="34" charset="0"/>
                <a:ea typeface="Calibri"/>
                <a:cs typeface="Arial" panose="020B0604020202020204" pitchFamily="34" charset="0"/>
              </a:rPr>
              <a:t>what’s under the water </a:t>
            </a:r>
            <a:r>
              <a:rPr lang="en-GB" sz="2400" b="1">
                <a:latin typeface="Arial" panose="020B0604020202020204" pitchFamily="34" charset="0"/>
                <a:ea typeface="Calibri"/>
                <a:cs typeface="Arial" panose="020B0604020202020204" pitchFamily="34" charset="0"/>
              </a:rPr>
              <a:t>in the iceberg model </a:t>
            </a:r>
            <a:endParaRPr lang="en-GB" sz="2400" i="1">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endParaRPr lang="en-GB" sz="2400" b="1" i="1">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GB" sz="2400" b="1">
                <a:solidFill>
                  <a:srgbClr val="00B0F0"/>
                </a:solidFill>
                <a:latin typeface="Arial" panose="020B0604020202020204" pitchFamily="34" charset="0"/>
                <a:ea typeface="Calibri"/>
                <a:cs typeface="Arial" panose="020B0604020202020204" pitchFamily="34" charset="0"/>
              </a:rPr>
              <a:t>Validate</a:t>
            </a:r>
            <a:r>
              <a:rPr lang="en-GB" sz="2400" b="1">
                <a:latin typeface="Arial" panose="020B0604020202020204" pitchFamily="34" charset="0"/>
                <a:ea typeface="Calibri"/>
                <a:cs typeface="Arial" panose="020B0604020202020204" pitchFamily="34" charset="0"/>
              </a:rPr>
              <a:t> emotional experiences and </a:t>
            </a:r>
            <a:r>
              <a:rPr lang="en-GB" sz="2400" b="1">
                <a:solidFill>
                  <a:srgbClr val="00B0F0"/>
                </a:solidFill>
                <a:latin typeface="Arial" panose="020B0604020202020204" pitchFamily="34" charset="0"/>
                <a:ea typeface="Calibri"/>
                <a:cs typeface="Arial" panose="020B0604020202020204" pitchFamily="34" charset="0"/>
              </a:rPr>
              <a:t>enter the persons world</a:t>
            </a:r>
          </a:p>
          <a:p>
            <a:endParaRPr lang="en-GB" sz="2400">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GB" sz="2400" b="1">
                <a:latin typeface="Arial" panose="020B0604020202020204" pitchFamily="34" charset="0"/>
                <a:ea typeface="Calibri"/>
                <a:cs typeface="Arial" panose="020B0604020202020204" pitchFamily="34" charset="0"/>
              </a:rPr>
              <a:t>Use of </a:t>
            </a:r>
            <a:r>
              <a:rPr lang="en-GB" sz="2400" b="1">
                <a:solidFill>
                  <a:srgbClr val="00B0F0"/>
                </a:solidFill>
                <a:latin typeface="Arial" panose="020B0604020202020204" pitchFamily="34" charset="0"/>
                <a:ea typeface="Calibri"/>
                <a:cs typeface="Arial" panose="020B0604020202020204" pitchFamily="34" charset="0"/>
              </a:rPr>
              <a:t>communication</a:t>
            </a:r>
            <a:r>
              <a:rPr lang="en-GB" sz="2400" b="1">
                <a:latin typeface="Arial" panose="020B0604020202020204" pitchFamily="34" charset="0"/>
                <a:ea typeface="Calibri"/>
                <a:cs typeface="Arial" panose="020B0604020202020204" pitchFamily="34" charset="0"/>
              </a:rPr>
              <a:t> strategies </a:t>
            </a:r>
          </a:p>
          <a:p>
            <a:pPr marL="342900" indent="-342900">
              <a:buFont typeface="Arial" panose="020B0604020202020204" pitchFamily="34" charset="0"/>
              <a:buChar char="•"/>
            </a:pPr>
            <a:endParaRPr lang="en-GB" sz="2400">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GB" sz="2400" b="1">
                <a:latin typeface="Arial" panose="020B0604020202020204" pitchFamily="34" charset="0"/>
                <a:ea typeface="Calibri"/>
                <a:cs typeface="Arial" panose="020B0604020202020204" pitchFamily="34" charset="0"/>
              </a:rPr>
              <a:t>Meaningful </a:t>
            </a:r>
            <a:r>
              <a:rPr lang="en-GB" sz="2400" b="1">
                <a:solidFill>
                  <a:srgbClr val="00B0F0"/>
                </a:solidFill>
                <a:latin typeface="Arial" panose="020B0604020202020204" pitchFamily="34" charset="0"/>
                <a:ea typeface="Calibri"/>
                <a:cs typeface="Arial" panose="020B0604020202020204" pitchFamily="34" charset="0"/>
              </a:rPr>
              <a:t>activity to meet needs</a:t>
            </a:r>
            <a:endParaRPr lang="en-GB" sz="2400">
              <a:solidFill>
                <a:srgbClr val="00B0F0"/>
              </a:solidFill>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endParaRPr lang="en-GB" sz="2400" b="1">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GB" sz="2400" b="1">
                <a:latin typeface="Arial" panose="020B0604020202020204" pitchFamily="34" charset="0"/>
                <a:ea typeface="Calibri"/>
                <a:cs typeface="Arial" panose="020B0604020202020204" pitchFamily="34" charset="0"/>
              </a:rPr>
              <a:t>Use of </a:t>
            </a:r>
            <a:r>
              <a:rPr lang="en-GB" sz="2400" b="1">
                <a:solidFill>
                  <a:srgbClr val="00B0F0"/>
                </a:solidFill>
                <a:latin typeface="Arial" panose="020B0604020202020204" pitchFamily="34" charset="0"/>
                <a:ea typeface="Calibri"/>
                <a:cs typeface="Arial" panose="020B0604020202020204" pitchFamily="34" charset="0"/>
              </a:rPr>
              <a:t>routines</a:t>
            </a:r>
            <a:endParaRPr lang="en-GB" sz="2400" i="1">
              <a:solidFill>
                <a:srgbClr val="00B0F0"/>
              </a:solidFill>
              <a:latin typeface="Arial" panose="020B0604020202020204" pitchFamily="34" charset="0"/>
              <a:ea typeface="Calibri"/>
              <a:cs typeface="Arial" panose="020B0604020202020204" pitchFamily="34" charset="0"/>
            </a:endParaRPr>
          </a:p>
          <a:p>
            <a:pPr lvl="1"/>
            <a:endParaRPr lang="en-GB" sz="2400">
              <a:latin typeface="Calibri"/>
              <a:ea typeface="Calibri"/>
              <a:cs typeface="Calibri"/>
            </a:endParaRPr>
          </a:p>
          <a:p>
            <a:pPr lvl="1"/>
            <a:endParaRPr lang="en-GB" sz="2400" i="1">
              <a:latin typeface="Calibri"/>
              <a:ea typeface="Calibri"/>
              <a:cs typeface="Calibri"/>
            </a:endParaRPr>
          </a:p>
          <a:p>
            <a:pPr lvl="1"/>
            <a:endParaRPr lang="en-GB" sz="2400">
              <a:latin typeface="Calibri"/>
              <a:ea typeface="Calibri"/>
              <a:cs typeface="Calibri"/>
            </a:endParaRPr>
          </a:p>
        </p:txBody>
      </p:sp>
    </p:spTree>
    <p:extLst>
      <p:ext uri="{BB962C8B-B14F-4D97-AF65-F5344CB8AC3E}">
        <p14:creationId xmlns:p14="http://schemas.microsoft.com/office/powerpoint/2010/main" val="116523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C4FD6-109E-B33B-B906-D0030B14CD0A}"/>
              </a:ext>
            </a:extLst>
          </p:cNvPr>
          <p:cNvSpPr>
            <a:spLocks noGrp="1"/>
          </p:cNvSpPr>
          <p:nvPr>
            <p:ph type="title"/>
          </p:nvPr>
        </p:nvSpPr>
        <p:spPr>
          <a:xfrm>
            <a:off x="761800" y="762001"/>
            <a:ext cx="5334197" cy="1708242"/>
          </a:xfrm>
        </p:spPr>
        <p:txBody>
          <a:bodyPr vert="horz" lIns="91440" tIns="45720" rIns="91440" bIns="45720" rtlCol="0" anchor="ctr">
            <a:normAutofit/>
          </a:bodyPr>
          <a:lstStyle/>
          <a:p>
            <a:endParaRPr lang="en-US" sz="4000"/>
          </a:p>
        </p:txBody>
      </p:sp>
      <p:sp>
        <p:nvSpPr>
          <p:cNvPr id="4" name="Text Placeholder 3">
            <a:extLst>
              <a:ext uri="{FF2B5EF4-FFF2-40B4-BE49-F238E27FC236}">
                <a16:creationId xmlns:a16="http://schemas.microsoft.com/office/drawing/2014/main" id="{07AC9D55-5F1C-9925-7EFA-62CFF11859EF}"/>
              </a:ext>
            </a:extLst>
          </p:cNvPr>
          <p:cNvSpPr>
            <a:spLocks noGrp="1"/>
          </p:cNvSpPr>
          <p:nvPr>
            <p:ph type="body" sz="half" idx="2"/>
          </p:nvPr>
        </p:nvSpPr>
        <p:spPr>
          <a:xfrm>
            <a:off x="761800" y="2470244"/>
            <a:ext cx="5334197" cy="3769835"/>
          </a:xfrm>
        </p:spPr>
        <p:txBody>
          <a:bodyPr vert="horz" lIns="91440" tIns="45720" rIns="91440" bIns="45720" rtlCol="0" anchor="ctr">
            <a:normAutofit/>
          </a:bodyPr>
          <a:lstStyle/>
          <a:p>
            <a:pPr indent="-228600">
              <a:buFont typeface="Arial" panose="020B0604020202020204" pitchFamily="34" charset="0"/>
              <a:buChar char="•"/>
            </a:pPr>
            <a:r>
              <a:rPr lang="en-US" sz="2000"/>
              <a:t>Reference:  IDEAS Team, NHS D&amp;G</a:t>
            </a:r>
          </a:p>
        </p:txBody>
      </p:sp>
      <p:pic>
        <p:nvPicPr>
          <p:cNvPr id="5" name="Picture Placeholder 4" descr="Blog1.png">
            <a:extLst>
              <a:ext uri="{FF2B5EF4-FFF2-40B4-BE49-F238E27FC236}">
                <a16:creationId xmlns:a16="http://schemas.microsoft.com/office/drawing/2014/main" id="{9AB43631-4A4F-80BA-F7BC-AC2E9F1D6889}"/>
              </a:ext>
            </a:extLst>
          </p:cNvPr>
          <p:cNvPicPr>
            <a:picLocks noGrp="1" noChangeAspect="1"/>
          </p:cNvPicPr>
          <p:nvPr>
            <p:ph type="pic" idx="1"/>
          </p:nvPr>
        </p:nvPicPr>
        <p:blipFill>
          <a:blip r:embed="rId3"/>
          <a:srcRect r="3" b="8253"/>
          <a:stretch>
            <a:fillRect/>
          </a:stretch>
        </p:blipFill>
        <p:spPr>
          <a:xfrm>
            <a:off x="5682140" y="-1"/>
            <a:ext cx="6509861" cy="6858001"/>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40967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13C8-913D-FB1B-ED44-83D5E49833B2}"/>
              </a:ext>
            </a:extLst>
          </p:cNvPr>
          <p:cNvSpPr>
            <a:spLocks noGrp="1"/>
          </p:cNvSpPr>
          <p:nvPr>
            <p:ph type="title" idx="4294967295"/>
          </p:nvPr>
        </p:nvSpPr>
        <p:spPr>
          <a:xfrm>
            <a:off x="582571" y="-698053"/>
            <a:ext cx="7075923" cy="1396125"/>
          </a:xfrm>
        </p:spPr>
        <p:txBody>
          <a:bodyPr vert="horz" lIns="91440" tIns="45720" rIns="91440" bIns="45720" rtlCol="0" anchor="b">
            <a:normAutofit/>
          </a:bodyPr>
          <a:lstStyle/>
          <a:p>
            <a:pPr algn="ctr"/>
            <a:r>
              <a:rPr lang="en-US" sz="5000" b="1">
                <a:latin typeface="Arial" panose="020B0604020202020204" pitchFamily="34" charset="0"/>
                <a:cs typeface="Arial" panose="020B0604020202020204" pitchFamily="34" charset="0"/>
              </a:rPr>
              <a:t>Further Training</a:t>
            </a:r>
            <a:endParaRPr lang="en-US" sz="5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051E25-3F4D-4B71-278D-CB1E7F709EF2}"/>
              </a:ext>
            </a:extLst>
          </p:cNvPr>
          <p:cNvSpPr txBox="1"/>
          <p:nvPr/>
        </p:nvSpPr>
        <p:spPr>
          <a:xfrm>
            <a:off x="-149559" y="698072"/>
            <a:ext cx="7808052" cy="496353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228600">
              <a:lnSpc>
                <a:spcPct val="90000"/>
              </a:lnSpc>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NES &amp; Scottish Government 'Promoting Excellence Framework’</a:t>
            </a:r>
          </a:p>
          <a:p>
            <a:pPr marL="114300">
              <a:lnSpc>
                <a:spcPct val="90000"/>
              </a:lnSpc>
              <a:spcAft>
                <a:spcPts val="600"/>
              </a:spcAft>
            </a:pPr>
            <a:endParaRPr lang="en-US" sz="2400">
              <a:latin typeface="Arial" panose="020B0604020202020204" pitchFamily="34" charset="0"/>
              <a:ea typeface="Calibri"/>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We don’t all need to have the same training, but we should all have some, as people with dementia will access many parts of the health &amp; social care system</a:t>
            </a:r>
            <a:endParaRPr lang="en-US" sz="2400">
              <a:latin typeface="Arial" panose="020B0604020202020204" pitchFamily="34" charset="0"/>
              <a:ea typeface="Calibri"/>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a:latin typeface="Arial" panose="020B0604020202020204" pitchFamily="34" charset="0"/>
              <a:ea typeface="Calibri"/>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NES has a range of training resources on TURAS for both acute and community based staff based on above framework </a:t>
            </a:r>
          </a:p>
          <a:p>
            <a:pPr marL="114300">
              <a:lnSpc>
                <a:spcPct val="90000"/>
              </a:lnSpc>
              <a:spcAft>
                <a:spcPts val="600"/>
              </a:spcAft>
            </a:pPr>
            <a:endParaRPr lang="en-US" sz="240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400">
                <a:latin typeface="Arial" panose="020B0604020202020204" pitchFamily="34" charset="0"/>
                <a:ea typeface="Calibri"/>
                <a:cs typeface="Arial" panose="020B0604020202020204" pitchFamily="34" charset="0"/>
              </a:rPr>
              <a:t>Alzheimer Scotland has a range of AHP webinars across relevant topics </a:t>
            </a:r>
            <a:r>
              <a:rPr lang="en-US" sz="2400">
                <a:latin typeface="Arial" panose="020B0604020202020204" pitchFamily="34" charset="0"/>
                <a:ea typeface="Calibri"/>
                <a:cs typeface="Arial" panose="020B0604020202020204" pitchFamily="34" charset="0"/>
                <a:hlinkClick r:id="rId3"/>
              </a:rPr>
              <a:t>https://www.alzscot.org/ahpwebinars</a:t>
            </a:r>
            <a:r>
              <a:rPr lang="en-US" sz="2400">
                <a:latin typeface="Arial" panose="020B0604020202020204" pitchFamily="34" charset="0"/>
                <a:ea typeface="Calibri"/>
                <a:cs typeface="Arial" panose="020B0604020202020204" pitchFamily="34" charset="0"/>
              </a:rPr>
              <a:t> </a:t>
            </a:r>
          </a:p>
          <a:p>
            <a:pPr indent="-228600">
              <a:lnSpc>
                <a:spcPct val="90000"/>
              </a:lnSpc>
              <a:spcAft>
                <a:spcPts val="600"/>
              </a:spcAft>
              <a:buFont typeface="Arial" panose="020B0604020202020204" pitchFamily="34" charset="0"/>
              <a:buChar char="•"/>
            </a:pPr>
            <a:endParaRPr lang="en-US" sz="2400">
              <a:ea typeface="Calibri"/>
              <a:cs typeface="Calibri"/>
            </a:endParaRPr>
          </a:p>
          <a:p>
            <a:pPr marL="114300">
              <a:lnSpc>
                <a:spcPct val="90000"/>
              </a:lnSpc>
              <a:spcAft>
                <a:spcPts val="600"/>
              </a:spcAft>
            </a:pPr>
            <a:endParaRPr lang="en-US" sz="1200"/>
          </a:p>
        </p:txBody>
      </p:sp>
      <p:pic>
        <p:nvPicPr>
          <p:cNvPr id="3" name="Picture 2" descr="A blue cover with white text and icons&#10;&#10;Description automatically generated">
            <a:extLst>
              <a:ext uri="{FF2B5EF4-FFF2-40B4-BE49-F238E27FC236}">
                <a16:creationId xmlns:a16="http://schemas.microsoft.com/office/drawing/2014/main" id="{205E2C44-FE00-3636-726B-21B5246E60D4}"/>
              </a:ext>
            </a:extLst>
          </p:cNvPr>
          <p:cNvPicPr>
            <a:picLocks noChangeAspect="1"/>
          </p:cNvPicPr>
          <p:nvPr/>
        </p:nvPicPr>
        <p:blipFill rotWithShape="1">
          <a:blip r:embed="rId4"/>
          <a:srcRect l="8415" r="20370" b="1"/>
          <a:stretch/>
        </p:blipFill>
        <p:spPr>
          <a:xfrm>
            <a:off x="9024753" y="9"/>
            <a:ext cx="3167247" cy="41751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p:cNvPicPr>
            <a:picLocks noChangeAspect="1"/>
          </p:cNvPicPr>
          <p:nvPr/>
        </p:nvPicPr>
        <p:blipFill>
          <a:blip r:embed="rId5"/>
          <a:stretch>
            <a:fillRect/>
          </a:stretch>
        </p:blipFill>
        <p:spPr>
          <a:xfrm>
            <a:off x="7658493" y="4295955"/>
            <a:ext cx="4531983" cy="2027208"/>
          </a:xfrm>
          <a:prstGeom prst="rect">
            <a:avLst/>
          </a:prstGeom>
        </p:spPr>
      </p:pic>
    </p:spTree>
    <p:extLst>
      <p:ext uri="{BB962C8B-B14F-4D97-AF65-F5344CB8AC3E}">
        <p14:creationId xmlns:p14="http://schemas.microsoft.com/office/powerpoint/2010/main" val="162093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13C8-913D-FB1B-ED44-83D5E49833B2}"/>
              </a:ext>
            </a:extLst>
          </p:cNvPr>
          <p:cNvSpPr>
            <a:spLocks noGrp="1"/>
          </p:cNvSpPr>
          <p:nvPr>
            <p:ph type="title" idx="4294967295"/>
          </p:nvPr>
        </p:nvSpPr>
        <p:spPr>
          <a:xfrm>
            <a:off x="184875" y="94966"/>
            <a:ext cx="7721322" cy="983682"/>
          </a:xfrm>
        </p:spPr>
        <p:txBody>
          <a:bodyPr>
            <a:normAutofit fontScale="90000"/>
          </a:bodyPr>
          <a:lstStyle/>
          <a:p>
            <a:r>
              <a:rPr lang="en-GB" b="1">
                <a:solidFill>
                  <a:srgbClr val="002060"/>
                </a:solidFill>
                <a:latin typeface="Arial" panose="020B0604020202020204" pitchFamily="34" charset="0"/>
                <a:ea typeface="Calibri Light"/>
                <a:cs typeface="Arial" panose="020B0604020202020204" pitchFamily="34" charset="0"/>
              </a:rPr>
              <a:t>Further Stress &amp; Distress Training</a:t>
            </a:r>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051E25-3F4D-4B71-278D-CB1E7F709EF2}"/>
              </a:ext>
            </a:extLst>
          </p:cNvPr>
          <p:cNvSpPr txBox="1"/>
          <p:nvPr/>
        </p:nvSpPr>
        <p:spPr>
          <a:xfrm>
            <a:off x="184875" y="1429177"/>
            <a:ext cx="6634394"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b="1">
                <a:latin typeface="Arial" panose="020B0604020202020204" pitchFamily="34" charset="0"/>
                <a:ea typeface="Calibri"/>
                <a:cs typeface="Arial" panose="020B0604020202020204" pitchFamily="34" charset="0"/>
              </a:rPr>
              <a:t>Informed practice training resources</a:t>
            </a:r>
            <a:r>
              <a:rPr lang="en-GB" sz="2000">
                <a:latin typeface="Arial" panose="020B0604020202020204" pitchFamily="34" charset="0"/>
                <a:ea typeface="Calibri"/>
                <a:cs typeface="Arial" panose="020B0604020202020204" pitchFamily="34" charset="0"/>
              </a:rPr>
              <a:t> – series of short videos </a:t>
            </a:r>
            <a:r>
              <a:rPr lang="en-GB" sz="2000" i="1">
                <a:latin typeface="Arial" panose="020B0604020202020204" pitchFamily="34" charset="0"/>
                <a:ea typeface="Calibri"/>
                <a:cs typeface="Arial" panose="020B0604020202020204" pitchFamily="34" charset="0"/>
              </a:rPr>
              <a:t>(for all staff in H&amp;SC) </a:t>
            </a:r>
            <a:r>
              <a:rPr lang="en-GB" sz="2000">
                <a:latin typeface="Arial" panose="020B0604020202020204" pitchFamily="34" charset="0"/>
                <a:ea typeface="+mn-lt"/>
                <a:cs typeface="Arial" panose="020B0604020202020204" pitchFamily="34" charset="0"/>
                <a:hlinkClick r:id="rId3"/>
              </a:rPr>
              <a:t>Learning Resources | Turas | Learn (</a:t>
            </a:r>
            <a:r>
              <a:rPr lang="en-GB" sz="2000" err="1">
                <a:latin typeface="Arial" panose="020B0604020202020204" pitchFamily="34" charset="0"/>
                <a:ea typeface="+mn-lt"/>
                <a:cs typeface="Arial" panose="020B0604020202020204" pitchFamily="34" charset="0"/>
                <a:hlinkClick r:id="rId3"/>
              </a:rPr>
              <a:t>nhs.scot</a:t>
            </a:r>
            <a:r>
              <a:rPr lang="en-GB" sz="2000">
                <a:latin typeface="Arial" panose="020B0604020202020204" pitchFamily="34" charset="0"/>
                <a:ea typeface="+mn-lt"/>
                <a:cs typeface="Arial" panose="020B0604020202020204" pitchFamily="34" charset="0"/>
                <a:hlinkClick r:id="rId3"/>
              </a:rPr>
              <a:t>)</a:t>
            </a:r>
            <a:r>
              <a:rPr lang="en-GB" sz="2000">
                <a:latin typeface="Arial" panose="020B0604020202020204" pitchFamily="34" charset="0"/>
                <a:ea typeface="+mn-lt"/>
                <a:cs typeface="Arial" panose="020B0604020202020204" pitchFamily="34" charset="0"/>
              </a:rPr>
              <a:t> NES TURAS</a:t>
            </a:r>
            <a:endParaRPr lang="en-US" sz="2000" i="1">
              <a:latin typeface="Arial" panose="020B0604020202020204" pitchFamily="34" charset="0"/>
              <a:cs typeface="Arial" panose="020B0604020202020204" pitchFamily="34" charset="0"/>
            </a:endParaRPr>
          </a:p>
          <a:p>
            <a:pPr marL="342900" indent="-342900">
              <a:buFont typeface="Arial"/>
              <a:buChar char="•"/>
            </a:pPr>
            <a:r>
              <a:rPr lang="en-GB" sz="2000" b="1">
                <a:latin typeface="Arial" panose="020B0604020202020204" pitchFamily="34" charset="0"/>
                <a:ea typeface="Calibri"/>
                <a:cs typeface="Arial" panose="020B0604020202020204" pitchFamily="34" charset="0"/>
              </a:rPr>
              <a:t>Stress &amp; Distress </a:t>
            </a:r>
            <a:r>
              <a:rPr lang="en-GB" sz="2000" b="1" err="1">
                <a:latin typeface="Arial" panose="020B0604020202020204" pitchFamily="34" charset="0"/>
                <a:ea typeface="Calibri"/>
                <a:cs typeface="Arial" panose="020B0604020202020204" pitchFamily="34" charset="0"/>
              </a:rPr>
              <a:t>elearning</a:t>
            </a:r>
            <a:r>
              <a:rPr lang="en-GB" sz="2000" b="1">
                <a:latin typeface="Arial" panose="020B0604020202020204" pitchFamily="34" charset="0"/>
                <a:ea typeface="Calibri"/>
                <a:cs typeface="Arial" panose="020B0604020202020204" pitchFamily="34" charset="0"/>
              </a:rPr>
              <a:t> module </a:t>
            </a:r>
          </a:p>
          <a:p>
            <a:pPr marL="342900" indent="-342900">
              <a:buFont typeface="Arial"/>
              <a:buChar char="•"/>
            </a:pPr>
            <a:r>
              <a:rPr lang="en-GB" sz="2000">
                <a:hlinkClick r:id="rId4"/>
              </a:rPr>
              <a:t>Dementia | </a:t>
            </a:r>
            <a:r>
              <a:rPr lang="en-GB" sz="2000" err="1">
                <a:hlinkClick r:id="rId4"/>
              </a:rPr>
              <a:t>Turas</a:t>
            </a:r>
            <a:r>
              <a:rPr lang="en-GB" sz="2000">
                <a:hlinkClick r:id="rId4"/>
              </a:rPr>
              <a:t> | Learn</a:t>
            </a:r>
            <a:endParaRPr lang="en-GB" sz="2000" b="1">
              <a:latin typeface="Arial" panose="020B0604020202020204" pitchFamily="34" charset="0"/>
              <a:ea typeface="Calibri"/>
              <a:cs typeface="Arial" panose="020B0604020202020204" pitchFamily="34" charset="0"/>
            </a:endParaRPr>
          </a:p>
          <a:p>
            <a:pPr marL="342900" indent="-342900">
              <a:buFont typeface="Arial"/>
              <a:buChar char="•"/>
            </a:pPr>
            <a:r>
              <a:rPr lang="en-GB" sz="2000" b="1">
                <a:latin typeface="Arial" panose="020B0604020202020204" pitchFamily="34" charset="0"/>
                <a:ea typeface="Calibri"/>
                <a:cs typeface="Arial" panose="020B0604020202020204" pitchFamily="34" charset="0"/>
              </a:rPr>
              <a:t>Supporting people with dementia in Acute Care Modules</a:t>
            </a:r>
            <a:r>
              <a:rPr lang="en-GB" sz="2000">
                <a:latin typeface="Arial" panose="020B0604020202020204" pitchFamily="34" charset="0"/>
                <a:ea typeface="Calibri"/>
                <a:cs typeface="Arial" panose="020B0604020202020204" pitchFamily="34" charset="0"/>
              </a:rPr>
              <a:t> - NES TURAS</a:t>
            </a:r>
            <a:endParaRPr lang="en-GB" sz="2000" i="1">
              <a:latin typeface="Arial" panose="020B0604020202020204" pitchFamily="34" charset="0"/>
              <a:ea typeface="Calibri"/>
              <a:cs typeface="Arial" panose="020B0604020202020204" pitchFamily="34" charset="0"/>
            </a:endParaRPr>
          </a:p>
          <a:p>
            <a:pPr marL="342900" indent="-342900">
              <a:buFont typeface="Arial"/>
              <a:buChar char="•"/>
            </a:pPr>
            <a:r>
              <a:rPr lang="en-GB" sz="2000" b="1">
                <a:latin typeface="Arial" panose="020B0604020202020204" pitchFamily="34" charset="0"/>
                <a:ea typeface="Calibri"/>
                <a:cs typeface="Arial" panose="020B0604020202020204" pitchFamily="34" charset="0"/>
              </a:rPr>
              <a:t>Scottish Ambulance service Dementia Learning </a:t>
            </a:r>
            <a:r>
              <a:rPr lang="en-GB" sz="2000">
                <a:latin typeface="Arial" panose="020B0604020202020204" pitchFamily="34" charset="0"/>
                <a:ea typeface="Calibri"/>
                <a:cs typeface="Arial" panose="020B0604020202020204" pitchFamily="34" charset="0"/>
              </a:rPr>
              <a:t>NES Resource  TURAS</a:t>
            </a:r>
            <a:endParaRPr lang="en-GB" sz="2000">
              <a:latin typeface="Arial" panose="020B0604020202020204" pitchFamily="34" charset="0"/>
              <a:cs typeface="Arial" panose="020B0604020202020204" pitchFamily="34" charset="0"/>
            </a:endParaRPr>
          </a:p>
          <a:p>
            <a:pPr marL="342900" indent="-342900">
              <a:buFont typeface="Arial"/>
              <a:buChar char="•"/>
            </a:pPr>
            <a:r>
              <a:rPr lang="en-GB" sz="2000" b="1">
                <a:latin typeface="Arial" panose="020B0604020202020204" pitchFamily="34" charset="0"/>
                <a:ea typeface="Calibri"/>
                <a:cs typeface="Arial" panose="020B0604020202020204" pitchFamily="34" charset="0"/>
              </a:rPr>
              <a:t>Delirium</a:t>
            </a:r>
            <a:r>
              <a:rPr lang="en-GB" sz="2000">
                <a:latin typeface="Arial" panose="020B0604020202020204" pitchFamily="34" charset="0"/>
                <a:ea typeface="Calibri"/>
                <a:cs typeface="Arial" panose="020B0604020202020204" pitchFamily="34" charset="0"/>
              </a:rPr>
              <a:t> NES module &amp; AHP webinar</a:t>
            </a:r>
          </a:p>
          <a:p>
            <a:pPr marL="342900" indent="-342900">
              <a:buFont typeface="Arial"/>
              <a:buChar char="•"/>
            </a:pPr>
            <a:r>
              <a:rPr lang="en-GB" sz="2000" b="1">
                <a:latin typeface="Arial" panose="020B0604020202020204" pitchFamily="34" charset="0"/>
                <a:ea typeface="Calibri"/>
                <a:cs typeface="Arial" panose="020B0604020202020204" pitchFamily="34" charset="0"/>
              </a:rPr>
              <a:t>Understanding altered reality in dementia </a:t>
            </a:r>
            <a:r>
              <a:rPr lang="en-GB" sz="2000">
                <a:latin typeface="Arial" panose="020B0604020202020204" pitchFamily="34" charset="0"/>
                <a:ea typeface="Calibri"/>
                <a:cs typeface="Arial" panose="020B0604020202020204" pitchFamily="34" charset="0"/>
              </a:rPr>
              <a:t>animation </a:t>
            </a:r>
            <a:r>
              <a:rPr lang="en-GB" sz="2000">
                <a:latin typeface="Arial" panose="020B0604020202020204" pitchFamily="34" charset="0"/>
                <a:cs typeface="Arial" panose="020B0604020202020204" pitchFamily="34" charset="0"/>
                <a:hlinkClick r:id="rId5"/>
              </a:rPr>
              <a:t>Understanding altered reality in dementia | </a:t>
            </a:r>
            <a:r>
              <a:rPr lang="en-GB" sz="2000" err="1">
                <a:latin typeface="Arial" panose="020B0604020202020204" pitchFamily="34" charset="0"/>
                <a:cs typeface="Arial" panose="020B0604020202020204" pitchFamily="34" charset="0"/>
                <a:hlinkClick r:id="rId5"/>
              </a:rPr>
              <a:t>Turas</a:t>
            </a:r>
            <a:r>
              <a:rPr lang="en-GB" sz="2000">
                <a:latin typeface="Arial" panose="020B0604020202020204" pitchFamily="34" charset="0"/>
                <a:cs typeface="Arial" panose="020B0604020202020204" pitchFamily="34" charset="0"/>
                <a:hlinkClick r:id="rId5"/>
              </a:rPr>
              <a:t> | Learn</a:t>
            </a:r>
            <a:r>
              <a:rPr lang="en-GB" sz="2000">
                <a:latin typeface="Arial" panose="020B0604020202020204" pitchFamily="34" charset="0"/>
                <a:cs typeface="Arial" panose="020B0604020202020204" pitchFamily="34" charset="0"/>
              </a:rPr>
              <a:t> NES TURAS</a:t>
            </a:r>
          </a:p>
          <a:p>
            <a:pPr marL="342900" indent="-342900">
              <a:buFont typeface="Arial"/>
              <a:buChar char="•"/>
            </a:pPr>
            <a:r>
              <a:rPr lang="en-GB" sz="2000" b="1">
                <a:latin typeface="Arial" panose="020B0604020202020204" pitchFamily="34" charset="0"/>
                <a:ea typeface="Calibri"/>
                <a:cs typeface="Arial" panose="020B0604020202020204" pitchFamily="34" charset="0"/>
              </a:rPr>
              <a:t>AHP webinars </a:t>
            </a:r>
            <a:r>
              <a:rPr lang="en-GB" sz="2000">
                <a:latin typeface="Arial" panose="020B0604020202020204" pitchFamily="34" charset="0"/>
                <a:ea typeface="Calibri"/>
                <a:cs typeface="Arial" panose="020B0604020202020204" pitchFamily="34" charset="0"/>
              </a:rPr>
              <a:t>– huge range of topics </a:t>
            </a:r>
            <a:r>
              <a:rPr lang="en-GB" sz="2000">
                <a:latin typeface="Arial" panose="020B0604020202020204" pitchFamily="34" charset="0"/>
                <a:cs typeface="Arial" panose="020B0604020202020204" pitchFamily="34" charset="0"/>
                <a:hlinkClick r:id="rId6"/>
              </a:rPr>
              <a:t>https://www.alzscot.org/ahpwebinars</a:t>
            </a:r>
            <a:r>
              <a:rPr lang="en-GB" sz="2000">
                <a:latin typeface="Arial" panose="020B0604020202020204" pitchFamily="34" charset="0"/>
                <a:cs typeface="Arial" panose="020B0604020202020204" pitchFamily="34" charset="0"/>
              </a:rPr>
              <a:t> </a:t>
            </a:r>
            <a:endParaRPr lang="en-GB" sz="2000">
              <a:latin typeface="Arial" panose="020B0604020202020204" pitchFamily="34" charset="0"/>
              <a:ea typeface="Calibri"/>
              <a:cs typeface="Arial" panose="020B0604020202020204" pitchFamily="34" charset="0"/>
            </a:endParaRPr>
          </a:p>
          <a:p>
            <a:pPr marL="342900" indent="-342900">
              <a:buFont typeface="Arial"/>
              <a:buChar char="•"/>
            </a:pPr>
            <a:endParaRPr lang="en-GB" sz="2400">
              <a:latin typeface="Calibri"/>
              <a:ea typeface="Calibri"/>
              <a:cs typeface="Calibri"/>
            </a:endParaRPr>
          </a:p>
          <a:p>
            <a:pPr marL="342900" indent="-342900">
              <a:buFont typeface="Arial"/>
              <a:buChar char="•"/>
            </a:pPr>
            <a:endParaRPr lang="en-GB" sz="2400">
              <a:latin typeface="Calibri"/>
              <a:ea typeface="Calibri"/>
              <a:cs typeface="Calibri"/>
            </a:endParaRPr>
          </a:p>
          <a:p>
            <a:endParaRPr lang="en-GB" sz="2400">
              <a:cs typeface="Calibri"/>
            </a:endParaRPr>
          </a:p>
          <a:p>
            <a:endParaRPr lang="en-GB">
              <a:cs typeface="Calibri" panose="020F0502020204030204"/>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3679" y="2981590"/>
            <a:ext cx="5299419" cy="338925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1642" y="94966"/>
            <a:ext cx="5069347" cy="2685336"/>
          </a:xfrm>
          <a:prstGeom prst="rect">
            <a:avLst/>
          </a:prstGeom>
        </p:spPr>
      </p:pic>
    </p:spTree>
    <p:extLst>
      <p:ext uri="{BB962C8B-B14F-4D97-AF65-F5344CB8AC3E}">
        <p14:creationId xmlns:p14="http://schemas.microsoft.com/office/powerpoint/2010/main" val="94585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613AF-DE10-84B1-24AC-CEC7F8729A08}"/>
              </a:ext>
            </a:extLst>
          </p:cNvPr>
          <p:cNvSpPr txBox="1"/>
          <p:nvPr/>
        </p:nvSpPr>
        <p:spPr>
          <a:xfrm>
            <a:off x="1899137" y="-6233"/>
            <a:ext cx="6541477" cy="62416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90000"/>
              </a:lnSpc>
              <a:spcBef>
                <a:spcPct val="0"/>
              </a:spcBef>
              <a:spcAft>
                <a:spcPts val="600"/>
              </a:spcAft>
            </a:pPr>
            <a:r>
              <a:rPr lang="en-US" sz="3200" b="1">
                <a:latin typeface="Arial" panose="020B0604020202020204" pitchFamily="34" charset="0"/>
                <a:ea typeface="+mj-ea"/>
                <a:cs typeface="Arial" panose="020B0604020202020204" pitchFamily="34" charset="0"/>
              </a:rPr>
              <a:t>Further</a:t>
            </a:r>
            <a:r>
              <a:rPr lang="en-US" sz="3200" b="1">
                <a:latin typeface="+mj-lt"/>
                <a:ea typeface="+mj-ea"/>
                <a:cs typeface="+mj-cs"/>
              </a:rPr>
              <a:t> </a:t>
            </a:r>
            <a:r>
              <a:rPr lang="en-US" sz="3200" b="1">
                <a:latin typeface="Arial" panose="020B0604020202020204" pitchFamily="34" charset="0"/>
                <a:ea typeface="+mj-ea"/>
                <a:cs typeface="Arial" panose="020B0604020202020204" pitchFamily="34" charset="0"/>
              </a:rPr>
              <a:t>Resources</a:t>
            </a:r>
          </a:p>
        </p:txBody>
      </p:sp>
      <p:sp>
        <p:nvSpPr>
          <p:cNvPr id="3" name="TextBox 2">
            <a:extLst>
              <a:ext uri="{FF2B5EF4-FFF2-40B4-BE49-F238E27FC236}">
                <a16:creationId xmlns:a16="http://schemas.microsoft.com/office/drawing/2014/main" id="{18186AED-7592-533E-049F-D906EE9916DB}"/>
              </a:ext>
            </a:extLst>
          </p:cNvPr>
          <p:cNvSpPr txBox="1"/>
          <p:nvPr/>
        </p:nvSpPr>
        <p:spPr>
          <a:xfrm>
            <a:off x="0" y="-123942"/>
            <a:ext cx="9569467" cy="489764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gn="ctr">
              <a:lnSpc>
                <a:spcPct val="90000"/>
              </a:lnSpc>
              <a:spcAft>
                <a:spcPts val="600"/>
              </a:spcAft>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US">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342900" indent="-228600">
              <a:lnSpc>
                <a:spcPct val="90000"/>
              </a:lnSpc>
              <a:spcAft>
                <a:spcPts val="600"/>
              </a:spcAft>
              <a:buFont typeface="Arial" panose="020B0604020202020204" pitchFamily="34" charset="0"/>
              <a:buChar char="•"/>
            </a:pPr>
            <a:r>
              <a:rPr lang="en-US">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 are Scotland's dementia charity (alzscot.org</a:t>
            </a:r>
            <a:r>
              <a:rPr lang="en-US" u="sng">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u="sng">
                <a:solidFill>
                  <a:schemeClr val="accent1"/>
                </a:solidFill>
                <a:latin typeface="Arial" panose="020B0604020202020204" pitchFamily="34" charset="0"/>
                <a:cs typeface="Arial" panose="020B0604020202020204" pitchFamily="34" charset="0"/>
              </a:rPr>
              <a:t> Alzheimer Scotland website</a:t>
            </a:r>
            <a:r>
              <a:rPr lang="en-US">
                <a:latin typeface="Arial" panose="020B0604020202020204" pitchFamily="34" charset="0"/>
                <a:cs typeface="Arial" panose="020B0604020202020204" pitchFamily="34" charset="0"/>
              </a:rPr>
              <a:t>. Lots of great resources and information about local support for people with dementia &amp; their carers</a:t>
            </a:r>
          </a:p>
          <a:p>
            <a:pPr marL="342900" indent="-342900">
              <a:buFont typeface="Arial,Sans-Serif" panose="020B0604020202020204" pitchFamily="34" charset="0"/>
              <a:buChar char="•"/>
            </a:pPr>
            <a:r>
              <a:rPr lang="en-GB">
                <a:solidFill>
                  <a:srgbClr val="0563C1"/>
                </a:solidFill>
                <a:latin typeface="Arial"/>
                <a:cs typeface="Arial"/>
                <a:hlinkClick r:id="rId4">
                  <a:extLst>
                    <a:ext uri="{A12FA001-AC4F-418D-AE19-62706E023703}">
                      <ahyp:hlinkClr xmlns:ahyp="http://schemas.microsoft.com/office/drawing/2018/hyperlinkcolor" val="tx"/>
                    </a:ext>
                  </a:extLst>
                </a:hlinkClick>
              </a:rPr>
              <a:t>NES Page on TURAS</a:t>
            </a:r>
            <a:r>
              <a:rPr lang="en-GB">
                <a:solidFill>
                  <a:srgbClr val="0563C1"/>
                </a:solidFill>
                <a:latin typeface="Arial"/>
                <a:cs typeface="Arial"/>
              </a:rPr>
              <a:t> </a:t>
            </a:r>
            <a:r>
              <a:rPr lang="en-GB">
                <a:latin typeface="Arial"/>
                <a:cs typeface="Arial"/>
              </a:rPr>
              <a:t>links to training for all levels of Promoting Excellence Framework </a:t>
            </a:r>
            <a:r>
              <a:rPr lang="en-GB">
                <a:solidFill>
                  <a:srgbClr val="0563C1"/>
                </a:solidFill>
                <a:latin typeface="Arial"/>
                <a:cs typeface="Arial"/>
                <a:hlinkClick r:id="rId4">
                  <a:extLst>
                    <a:ext uri="{A12FA001-AC4F-418D-AE19-62706E023703}">
                      <ahyp:hlinkClr xmlns:ahyp="http://schemas.microsoft.com/office/drawing/2018/hyperlinkcolor" val="tx"/>
                    </a:ext>
                  </a:extLst>
                </a:hlinkClick>
              </a:rPr>
              <a:t>Dementia |Turas | Learn(nhs.scot)</a:t>
            </a:r>
            <a:endParaRPr lang="en-GB">
              <a:solidFill>
                <a:srgbClr val="0563C1"/>
              </a:solidFill>
              <a:latin typeface="Arial"/>
              <a:cs typeface="Arial"/>
            </a:endParaRPr>
          </a:p>
          <a:p>
            <a:endParaRPr lang="en-GB">
              <a:solidFill>
                <a:srgbClr val="0563C1"/>
              </a:solidFill>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GB">
                <a:solidFill>
                  <a:srgbClr val="0563C1"/>
                </a:solidFill>
                <a:latin typeface="Arial" panose="020B0604020202020204" pitchFamily="34" charset="0"/>
                <a:cs typeface="Arial" panose="020B0604020202020204" pitchFamily="34" charset="0"/>
              </a:rPr>
              <a:t>Connecting people, connecting support. </a:t>
            </a:r>
            <a:r>
              <a:rPr lang="en-GB">
                <a:latin typeface="Arial" panose="020B0604020202020204" pitchFamily="34" charset="0"/>
                <a:cs typeface="Arial" panose="020B0604020202020204" pitchFamily="34" charset="0"/>
              </a:rPr>
              <a:t>Range of resources that can be utilised with patients/their families or they can be signposted to.   </a:t>
            </a:r>
            <a:r>
              <a:rPr lang="en-GB">
                <a:latin typeface="Arial" panose="020B0604020202020204" pitchFamily="34" charset="0"/>
                <a:cs typeface="Arial" panose="020B0604020202020204" pitchFamily="34" charset="0"/>
                <a:hlinkClick r:id="rId5"/>
              </a:rPr>
              <a:t>connecting people, connecting support</a:t>
            </a:r>
            <a:endParaRPr lang="en-US">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GB">
                <a:solidFill>
                  <a:srgbClr val="000000"/>
                </a:solidFill>
                <a:latin typeface="Aptos"/>
                <a:cs typeface="Arial"/>
              </a:rPr>
              <a:t>National AHP </a:t>
            </a:r>
            <a:r>
              <a:rPr lang="en-GB" err="1">
                <a:solidFill>
                  <a:srgbClr val="000000"/>
                </a:solidFill>
                <a:latin typeface="Aptos"/>
                <a:cs typeface="Arial"/>
              </a:rPr>
              <a:t>webex</a:t>
            </a:r>
            <a:r>
              <a:rPr lang="en-GB">
                <a:solidFill>
                  <a:srgbClr val="000000"/>
                </a:solidFill>
                <a:latin typeface="Aptos"/>
                <a:cs typeface="Arial"/>
              </a:rPr>
              <a:t> series  </a:t>
            </a:r>
            <a:r>
              <a:rPr lang="en-GB">
                <a:solidFill>
                  <a:srgbClr val="000000"/>
                </a:solidFill>
                <a:latin typeface="Aptos"/>
                <a:cs typeface="Arial"/>
                <a:hlinkClick r:id="rId6"/>
              </a:rPr>
              <a:t>https://letstalkaboutdementia.wordpress.com/2019/03/28/national-ahp-dementia-webex-series-top-tips-for-working-with-stress-distress</a:t>
            </a:r>
            <a:endParaRPr lang="en-GB">
              <a:solidFill>
                <a:srgbClr val="000000"/>
              </a:solidFill>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endParaRPr lang="en-GB">
              <a:solidFill>
                <a:srgbClr val="000000"/>
              </a:solidFill>
              <a:latin typeface="Aptos"/>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u="sng">
                <a:solidFill>
                  <a:schemeClr val="accent1"/>
                </a:solidFill>
                <a:latin typeface="Arial"/>
                <a:cs typeface="Arial"/>
                <a:hlinkClick r:id="rId7">
                  <a:extLst>
                    <a:ext uri="{A12FA001-AC4F-418D-AE19-62706E023703}">
                      <ahyp:hlinkClr xmlns:ahyp="http://schemas.microsoft.com/office/drawing/2018/hyperlinkcolor" val="tx"/>
                    </a:ext>
                  </a:extLst>
                </a:hlinkClick>
              </a:rPr>
              <a:t>Scottish Dementia Strategy</a:t>
            </a:r>
            <a:r>
              <a:rPr lang="en-US" u="sng">
                <a:solidFill>
                  <a:schemeClr val="accent1"/>
                </a:solidFill>
                <a:latin typeface="Arial"/>
                <a:cs typeface="Arial"/>
              </a:rPr>
              <a:t> Dementia in Scotland: Everyone's Story</a:t>
            </a:r>
            <a:r>
              <a:rPr lang="en-US">
                <a:latin typeface="Arial"/>
                <a:cs typeface="Arial"/>
              </a:rPr>
              <a:t>. Published in 2023 – 10 year strategy with 2-year delivery plans locally.</a:t>
            </a:r>
            <a:r>
              <a:rPr lang="en-US">
                <a:latin typeface="Arial"/>
                <a:cs typeface="Arial"/>
                <a:hlinkClick r:id="rId7">
                  <a:extLst>
                    <a:ext uri="{A12FA001-AC4F-418D-AE19-62706E023703}">
                      <ahyp:hlinkClr xmlns:ahyp="http://schemas.microsoft.com/office/drawing/2018/hyperlinkcolor" val="tx"/>
                    </a:ext>
                  </a:extLst>
                </a:hlinkClick>
              </a:rPr>
              <a:t> Supporting documents -NewdementiastrategyforScotland:Everyone's Story -gov.scot(www.gov.scot)</a:t>
            </a:r>
            <a:endParaRPr lang="en-US">
              <a:latin typeface="Arial"/>
              <a:cs typeface="Arial"/>
            </a:endParaRPr>
          </a:p>
          <a:p>
            <a:pPr marL="342900" indent="-228600">
              <a:lnSpc>
                <a:spcPct val="90000"/>
              </a:lnSpc>
              <a:spcAft>
                <a:spcPts val="600"/>
              </a:spcAft>
              <a:buFont typeface="Arial" panose="020B0604020202020204" pitchFamily="34" charset="0"/>
              <a:buChar char="•"/>
            </a:pPr>
            <a:r>
              <a:rPr lang="en-US" u="sng">
                <a:solidFill>
                  <a:schemeClr val="accent1"/>
                </a:solidFill>
                <a:latin typeface="Arial" panose="020B0604020202020204" pitchFamily="34" charset="0"/>
                <a:cs typeface="Arial" panose="020B0604020202020204" pitchFamily="34" charset="0"/>
              </a:rPr>
              <a:t>Dementia SIGN guidelines: </a:t>
            </a:r>
            <a:r>
              <a:rPr lang="en-US">
                <a:latin typeface="Arial" panose="020B0604020202020204" pitchFamily="34" charset="0"/>
                <a:cs typeface="Arial" panose="020B0604020202020204" pitchFamily="34" charset="0"/>
              </a:rPr>
              <a:t>details recommendations based on current research for clinical care throughout someone's dementia journey from assessment, diagnosis to care and support  -  version for carers, friends, family and people with dementia – created by those with lived experience of dementia &amp; their carers </a:t>
            </a:r>
            <a:r>
              <a:rPr lang="en-US">
                <a:latin typeface="Arial" panose="020B0604020202020204" pitchFamily="34" charset="0"/>
                <a:cs typeface="Arial" panose="020B0604020202020204" pitchFamily="34" charset="0"/>
                <a:hlinkClick r:id="rId8"/>
              </a:rPr>
              <a:t>PAT168 Dementia patient booklet (sign.ac.uk)</a:t>
            </a:r>
            <a:endParaRPr lang="en-US">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endParaRPr lang="en-US" sz="700"/>
          </a:p>
        </p:txBody>
      </p:sp>
      <p:pic>
        <p:nvPicPr>
          <p:cNvPr id="6" name="Picture 5" descr="A group of people with blue text&#10;&#10;Description automatically generated">
            <a:extLst>
              <a:ext uri="{FF2B5EF4-FFF2-40B4-BE49-F238E27FC236}">
                <a16:creationId xmlns:a16="http://schemas.microsoft.com/office/drawing/2014/main" id="{ECA32522-4B39-F12A-7FA8-942DDBEE8137}"/>
              </a:ext>
            </a:extLst>
          </p:cNvPr>
          <p:cNvPicPr>
            <a:picLocks noChangeAspect="1"/>
          </p:cNvPicPr>
          <p:nvPr/>
        </p:nvPicPr>
        <p:blipFill>
          <a:blip r:embed="rId9"/>
          <a:stretch>
            <a:fillRect/>
          </a:stretch>
        </p:blipFill>
        <p:spPr>
          <a:xfrm>
            <a:off x="9539888" y="-143"/>
            <a:ext cx="2511744" cy="3551494"/>
          </a:xfrm>
          <a:prstGeom prst="rect">
            <a:avLst/>
          </a:prstGeom>
        </p:spPr>
      </p:pic>
      <p:pic>
        <p:nvPicPr>
          <p:cNvPr id="5" name="Picture 4" descr="A collage of people smiling&#10;&#10;Description automatically generated">
            <a:extLst>
              <a:ext uri="{FF2B5EF4-FFF2-40B4-BE49-F238E27FC236}">
                <a16:creationId xmlns:a16="http://schemas.microsoft.com/office/drawing/2014/main" id="{10D0327F-9873-8B4A-2D10-4D75482060BF}"/>
              </a:ext>
            </a:extLst>
          </p:cNvPr>
          <p:cNvPicPr>
            <a:picLocks noChangeAspect="1"/>
          </p:cNvPicPr>
          <p:nvPr/>
        </p:nvPicPr>
        <p:blipFill>
          <a:blip r:embed="rId10"/>
          <a:stretch>
            <a:fillRect/>
          </a:stretch>
        </p:blipFill>
        <p:spPr>
          <a:xfrm>
            <a:off x="9569467" y="3177254"/>
            <a:ext cx="2474905" cy="3407721"/>
          </a:xfrm>
          <a:prstGeom prst="rect">
            <a:avLst/>
          </a:prstGeom>
        </p:spPr>
      </p:pic>
    </p:spTree>
    <p:extLst>
      <p:ext uri="{BB962C8B-B14F-4D97-AF65-F5344CB8AC3E}">
        <p14:creationId xmlns:p14="http://schemas.microsoft.com/office/powerpoint/2010/main" val="57503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613AF-DE10-84B1-24AC-CEC7F8729A08}"/>
              </a:ext>
            </a:extLst>
          </p:cNvPr>
          <p:cNvSpPr txBox="1"/>
          <p:nvPr/>
        </p:nvSpPr>
        <p:spPr>
          <a:xfrm>
            <a:off x="618892" y="-118031"/>
            <a:ext cx="109646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2060"/>
                </a:solidFill>
                <a:latin typeface="Arial" panose="020B0604020202020204" pitchFamily="34" charset="0"/>
                <a:ea typeface="Calibri Light"/>
                <a:cs typeface="Arial" panose="020B0604020202020204" pitchFamily="34" charset="0"/>
              </a:rPr>
              <a:t>Further supports to share with families &amp; carers</a:t>
            </a:r>
          </a:p>
        </p:txBody>
      </p:sp>
      <p:sp>
        <p:nvSpPr>
          <p:cNvPr id="3" name="TextBox 2">
            <a:extLst>
              <a:ext uri="{FF2B5EF4-FFF2-40B4-BE49-F238E27FC236}">
                <a16:creationId xmlns:a16="http://schemas.microsoft.com/office/drawing/2014/main" id="{18186AED-7592-533E-049F-D906EE9916DB}"/>
              </a:ext>
            </a:extLst>
          </p:cNvPr>
          <p:cNvSpPr txBox="1"/>
          <p:nvPr/>
        </p:nvSpPr>
        <p:spPr>
          <a:xfrm>
            <a:off x="10450" y="548740"/>
            <a:ext cx="12181550"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a:latin typeface="Arial" panose="020B0604020202020204" pitchFamily="34" charset="0"/>
                <a:cs typeface="Arial" panose="020B0604020202020204" pitchFamily="34" charset="0"/>
                <a:hlinkClick r:id="rId3"/>
              </a:rPr>
              <a:t>Alzheimer Scotland - We are Scotland's dementia charity (alzscot.org)</a:t>
            </a:r>
            <a:r>
              <a:rPr lang="en-GB">
                <a:latin typeface="Arial" panose="020B0604020202020204" pitchFamily="34" charset="0"/>
                <a:cs typeface="Arial" panose="020B0604020202020204" pitchFamily="34" charset="0"/>
              </a:rPr>
              <a:t> </a:t>
            </a:r>
          </a:p>
          <a:p>
            <a:pPr marL="800100" lvl="1" indent="-342900">
              <a:buFont typeface="Courier New"/>
              <a:buChar char="o"/>
            </a:pPr>
            <a:r>
              <a:rPr lang="en-GB" i="0" u="sng" strike="noStrike">
                <a:effectLst/>
                <a:highlight>
                  <a:srgbClr val="FFFFFF"/>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24hr Helpline</a:t>
            </a:r>
            <a:r>
              <a:rPr lang="en-GB" i="0" u="sng">
                <a:effectLst/>
                <a:highlight>
                  <a:srgbClr val="FFFFFF"/>
                </a:highlight>
                <a:latin typeface="Arial" panose="020B0604020202020204" pitchFamily="34" charset="0"/>
                <a:cs typeface="Arial" panose="020B0604020202020204" pitchFamily="34" charset="0"/>
              </a:rPr>
              <a:t>: </a:t>
            </a:r>
            <a:r>
              <a:rPr lang="en-GB" i="0" u="sng" strike="noStrike">
                <a:effectLst/>
                <a:highlight>
                  <a:srgbClr val="FFFFFF"/>
                </a:highligh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0808 808 3000</a:t>
            </a:r>
            <a:endParaRPr lang="en-GB" i="0" u="sng" strike="noStrike">
              <a:effectLst/>
              <a:highlight>
                <a:srgbClr val="FFFFFF"/>
              </a:highlight>
              <a:latin typeface="Arial" panose="020B0604020202020204" pitchFamily="34" charset="0"/>
              <a:cs typeface="Arial" panose="020B0604020202020204" pitchFamily="34" charset="0"/>
            </a:endParaRPr>
          </a:p>
          <a:p>
            <a:pPr lvl="1"/>
            <a:endParaRPr lang="en-GB" u="sng">
              <a:latin typeface="Arial" panose="020B0604020202020204" pitchFamily="34" charset="0"/>
              <a:ea typeface="Calibri" panose="020F0502020204030204"/>
              <a:cs typeface="Arial" panose="020B0604020202020204" pitchFamily="34" charset="0"/>
            </a:endParaRPr>
          </a:p>
          <a:p>
            <a:pPr marL="342900" indent="-342900">
              <a:buFont typeface="Arial"/>
              <a:buChar char="•"/>
            </a:pPr>
            <a:r>
              <a:rPr lang="en-GB">
                <a:highlight>
                  <a:srgbClr val="FFFFFF"/>
                </a:highlight>
                <a:latin typeface="Arial" panose="020B0604020202020204" pitchFamily="34" charset="0"/>
                <a:ea typeface="+mn-lt"/>
                <a:cs typeface="Arial" panose="020B0604020202020204" pitchFamily="34" charset="0"/>
                <a:hlinkClick r:id="rId6"/>
              </a:rPr>
              <a:t>Information and support - Dementia UK</a:t>
            </a:r>
            <a:endParaRPr lang="en-GB" u="sng">
              <a:highlight>
                <a:srgbClr val="FFFFFF"/>
              </a:highlight>
              <a:latin typeface="Arial" panose="020B0604020202020204" pitchFamily="34" charset="0"/>
              <a:ea typeface="Calibri" panose="020F0502020204030204"/>
              <a:cs typeface="Arial" panose="020B0604020202020204" pitchFamily="34" charset="0"/>
            </a:endParaRPr>
          </a:p>
          <a:p>
            <a:pPr marL="800100" lvl="1" indent="-342900">
              <a:buFont typeface="Courier New"/>
              <a:buChar char="o"/>
            </a:pPr>
            <a:r>
              <a:rPr lang="en-GB">
                <a:highlight>
                  <a:srgbClr val="FFFFFF"/>
                </a:highlight>
                <a:latin typeface="Arial" panose="020B0604020202020204" pitchFamily="34" charset="0"/>
                <a:ea typeface="Calibri"/>
                <a:cs typeface="Arial" panose="020B0604020202020204" pitchFamily="34" charset="0"/>
              </a:rPr>
              <a:t>Dementia UK helpline 0800 888 6678 (Mon-Fri 9am-9pm, Sat-Sun 9am-5pm)</a:t>
            </a:r>
          </a:p>
          <a:p>
            <a:pPr lvl="1"/>
            <a:endParaRPr lang="en-GB">
              <a:highlight>
                <a:srgbClr val="FFFFFF"/>
              </a:highlight>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GB">
                <a:solidFill>
                  <a:srgbClr val="0563C1"/>
                </a:solidFill>
                <a:latin typeface="Arial" panose="020B0604020202020204" pitchFamily="34" charset="0"/>
                <a:cs typeface="Arial" panose="020B0604020202020204" pitchFamily="34" charset="0"/>
              </a:rPr>
              <a:t>Connecting people, connecting support. </a:t>
            </a:r>
            <a:r>
              <a:rPr lang="en-GB">
                <a:latin typeface="Arial" panose="020B0604020202020204" pitchFamily="34" charset="0"/>
                <a:cs typeface="Arial" panose="020B0604020202020204" pitchFamily="34" charset="0"/>
              </a:rPr>
              <a:t>Range of resources that can be utilised with patients/their families or they can be signposted to.   </a:t>
            </a:r>
            <a:r>
              <a:rPr lang="en-GB">
                <a:latin typeface="Arial" panose="020B0604020202020204" pitchFamily="34" charset="0"/>
                <a:cs typeface="Arial" panose="020B0604020202020204" pitchFamily="34" charset="0"/>
                <a:hlinkClick r:id="rId7"/>
              </a:rPr>
              <a:t>connecting people, connecting support</a:t>
            </a:r>
            <a:endParaRPr lang="en-US">
              <a:latin typeface="Arial" panose="020B0604020202020204" pitchFamily="34" charset="0"/>
              <a:cs typeface="Arial" panose="020B0604020202020204" pitchFamily="34" charset="0"/>
            </a:endParaRPr>
          </a:p>
          <a:p>
            <a:pPr marL="800100" lvl="1" indent="-342900">
              <a:buFont typeface="Courier New"/>
              <a:buChar char="o"/>
            </a:pPr>
            <a:endParaRPr lang="en-GB">
              <a:highlight>
                <a:srgbClr val="FFFFFF"/>
              </a:highlight>
              <a:latin typeface="Arial" panose="020B0604020202020204" pitchFamily="34" charset="0"/>
              <a:ea typeface="Calibri"/>
              <a:cs typeface="Arial" panose="020B0604020202020204" pitchFamily="34" charset="0"/>
            </a:endParaRPr>
          </a:p>
          <a:p>
            <a:pPr marL="342900" indent="-342900">
              <a:buFont typeface="Arial"/>
              <a:buChar char="•"/>
            </a:pPr>
            <a:r>
              <a:rPr lang="en-GB" b="1">
                <a:highlight>
                  <a:srgbClr val="FFFFFF"/>
                </a:highlight>
                <a:latin typeface="Arial" panose="020B0604020202020204" pitchFamily="34" charset="0"/>
                <a:cs typeface="Arial" panose="020B0604020202020204" pitchFamily="34" charset="0"/>
              </a:rPr>
              <a:t>Alzheimer Scotland have local community groups &amp; other supports for people with dementia &amp; carers</a:t>
            </a:r>
            <a:r>
              <a:rPr lang="en-GB">
                <a:highlight>
                  <a:srgbClr val="FFFFFF"/>
                </a:highlight>
                <a:latin typeface="Arial" panose="020B0604020202020204" pitchFamily="34" charset="0"/>
                <a:cs typeface="Arial" panose="020B0604020202020204" pitchFamily="34" charset="0"/>
              </a:rPr>
              <a:t> </a:t>
            </a:r>
            <a:endParaRPr lang="en-GB">
              <a:highlight>
                <a:srgbClr val="FFFFFF"/>
              </a:highlight>
              <a:latin typeface="Arial" panose="020B0604020202020204" pitchFamily="34" charset="0"/>
              <a:ea typeface="Calibri"/>
              <a:cs typeface="Arial" panose="020B0604020202020204" pitchFamily="34" charset="0"/>
            </a:endParaRPr>
          </a:p>
          <a:p>
            <a:pPr marL="800100" lvl="1" indent="-342900">
              <a:buFont typeface="Courier New"/>
              <a:buChar char="o"/>
            </a:pPr>
            <a:r>
              <a:rPr lang="en-GB">
                <a:highlight>
                  <a:srgbClr val="FFFFFF"/>
                </a:highlight>
                <a:latin typeface="Arial" panose="020B0604020202020204" pitchFamily="34" charset="0"/>
                <a:ea typeface="+mn-lt"/>
                <a:cs typeface="Arial" panose="020B0604020202020204" pitchFamily="34" charset="0"/>
                <a:hlinkClick r:id="rId8"/>
              </a:rPr>
              <a:t>Find support near you | Alzheimer Scotland (alzscot.org)</a:t>
            </a:r>
            <a:r>
              <a:rPr lang="en-GB">
                <a:highlight>
                  <a:srgbClr val="FFFFFF"/>
                </a:highlight>
                <a:latin typeface="Arial" panose="020B0604020202020204" pitchFamily="34" charset="0"/>
                <a:ea typeface="+mn-lt"/>
                <a:cs typeface="Arial" panose="020B0604020202020204" pitchFamily="34" charset="0"/>
              </a:rPr>
              <a:t> or </a:t>
            </a:r>
            <a:r>
              <a:rPr lang="en-GB">
                <a:highlight>
                  <a:srgbClr val="FFFFFF"/>
                </a:highlight>
                <a:latin typeface="Arial" panose="020B0604020202020204" pitchFamily="34" charset="0"/>
                <a:ea typeface="+mn-lt"/>
                <a:cs typeface="Arial" panose="020B0604020202020204" pitchFamily="34" charset="0"/>
                <a:hlinkClick r:id="rId9"/>
              </a:rPr>
              <a:t>01467 530516</a:t>
            </a:r>
            <a:r>
              <a:rPr lang="en-GB">
                <a:highlight>
                  <a:srgbClr val="FFFFFF"/>
                </a:highlight>
                <a:latin typeface="Arial" panose="020B0604020202020204" pitchFamily="34" charset="0"/>
                <a:ea typeface="+mn-lt"/>
                <a:cs typeface="Arial" panose="020B0604020202020204" pitchFamily="34" charset="0"/>
              </a:rPr>
              <a:t> to find out more about Aberdeenshire supports, </a:t>
            </a:r>
            <a:r>
              <a:rPr lang="en-GB">
                <a:highlight>
                  <a:srgbClr val="FFFFFF"/>
                </a:highlight>
                <a:latin typeface="Arial" panose="020B0604020202020204" pitchFamily="34" charset="0"/>
                <a:ea typeface="+mn-lt"/>
                <a:cs typeface="Arial" panose="020B0604020202020204" pitchFamily="34" charset="0"/>
                <a:hlinkClick r:id="rId10"/>
              </a:rPr>
              <a:t>01224 644077</a:t>
            </a:r>
            <a:r>
              <a:rPr lang="en-GB">
                <a:highlight>
                  <a:srgbClr val="FFFFFF"/>
                </a:highlight>
                <a:latin typeface="Arial" panose="020B0604020202020204" pitchFamily="34" charset="0"/>
                <a:ea typeface="+mn-lt"/>
                <a:cs typeface="Arial" panose="020B0604020202020204" pitchFamily="34" charset="0"/>
              </a:rPr>
              <a:t> for City and </a:t>
            </a:r>
            <a:r>
              <a:rPr lang="en-GB">
                <a:highlight>
                  <a:srgbClr val="FFFFFF"/>
                </a:highlight>
                <a:latin typeface="Arial" panose="020B0604020202020204" pitchFamily="34" charset="0"/>
                <a:ea typeface="+mn-lt"/>
                <a:cs typeface="Arial" panose="020B0604020202020204" pitchFamily="34" charset="0"/>
                <a:hlinkClick r:id="rId11"/>
              </a:rPr>
              <a:t>01343 552080</a:t>
            </a:r>
            <a:r>
              <a:rPr lang="en-GB">
                <a:highlight>
                  <a:srgbClr val="FFFFFF"/>
                </a:highlight>
                <a:latin typeface="Arial" panose="020B0604020202020204" pitchFamily="34" charset="0"/>
                <a:ea typeface="+mn-lt"/>
                <a:cs typeface="Arial" panose="020B0604020202020204" pitchFamily="34" charset="0"/>
              </a:rPr>
              <a:t> for Moray</a:t>
            </a:r>
          </a:p>
          <a:p>
            <a:pPr lvl="1"/>
            <a:endParaRPr lang="en-GB">
              <a:highlight>
                <a:srgbClr val="FFFFFF"/>
              </a:highlight>
              <a:latin typeface="Arial" panose="020B0604020202020204" pitchFamily="34" charset="0"/>
              <a:ea typeface="+mn-lt"/>
              <a:cs typeface="Arial" panose="020B0604020202020204" pitchFamily="34" charset="0"/>
            </a:endParaRPr>
          </a:p>
          <a:p>
            <a:pPr marL="342900" indent="-342900">
              <a:buFont typeface="Arial"/>
              <a:buChar char="•"/>
            </a:pPr>
            <a:r>
              <a:rPr lang="en-GB">
                <a:solidFill>
                  <a:srgbClr val="0563C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Home – VS</a:t>
            </a:r>
            <a:r>
              <a:rPr lang="en-GB" u="sng">
                <a:solidFill>
                  <a:schemeClr val="accent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A</a:t>
            </a:r>
            <a:r>
              <a:rPr lang="en-GB" u="sng">
                <a:solidFill>
                  <a:schemeClr val="accent1"/>
                </a:solidFill>
                <a:latin typeface="Arial" panose="020B0604020202020204" pitchFamily="34" charset="0"/>
                <a:cs typeface="Arial" panose="020B0604020202020204" pitchFamily="34" charset="0"/>
              </a:rPr>
              <a:t>: Carers support &amp; other services </a:t>
            </a:r>
          </a:p>
          <a:p>
            <a:pPr marL="800100" lvl="1" indent="-342900">
              <a:buFont typeface="Courier New"/>
              <a:buChar char="o"/>
            </a:pPr>
            <a:r>
              <a:rPr lang="en-GB">
                <a:latin typeface="Arial" panose="020B0604020202020204" pitchFamily="34" charset="0"/>
                <a:cs typeface="Arial" panose="020B0604020202020204" pitchFamily="34" charset="0"/>
              </a:rPr>
              <a:t>Contact: 0</a:t>
            </a:r>
            <a:r>
              <a:rPr lang="en-GB">
                <a:highlight>
                  <a:srgbClr val="FFFFFF"/>
                </a:highlight>
                <a:latin typeface="Arial" panose="020B0604020202020204" pitchFamily="34" charset="0"/>
                <a:cs typeface="Arial" panose="020B0604020202020204" pitchFamily="34" charset="0"/>
              </a:rPr>
              <a:t>1224</a:t>
            </a:r>
            <a:r>
              <a:rPr lang="en-GB" i="0">
                <a:effectLst/>
                <a:highlight>
                  <a:srgbClr val="FFFFFF"/>
                </a:highlight>
                <a:latin typeface="Arial" panose="020B0604020202020204" pitchFamily="34" charset="0"/>
                <a:cs typeface="Arial" panose="020B0604020202020204" pitchFamily="34" charset="0"/>
              </a:rPr>
              <a:t> 212 021</a:t>
            </a:r>
            <a:r>
              <a:rPr lang="en-GB">
                <a:highlight>
                  <a:srgbClr val="FFFFFF"/>
                </a:highlight>
                <a:latin typeface="Arial" panose="020B0604020202020204" pitchFamily="34" charset="0"/>
                <a:cs typeface="Arial" panose="020B0604020202020204" pitchFamily="34" charset="0"/>
              </a:rPr>
              <a:t> or 01224 726670 Aberdeenshire </a:t>
            </a:r>
            <a:r>
              <a:rPr lang="en-GB">
                <a:highlight>
                  <a:srgbClr val="FFFFFF"/>
                </a:highlight>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carers</a:t>
            </a:r>
            <a:r>
              <a:rPr lang="en-GB">
                <a:highlight>
                  <a:srgbClr val="FFFFFF"/>
                </a:highlight>
                <a:latin typeface="Arial" panose="020B0604020202020204" pitchFamily="34" charset="0"/>
                <a:ea typeface="+mn-lt"/>
                <a:cs typeface="Arial" panose="020B0604020202020204" pitchFamily="34" charset="0"/>
                <a:hlinkClick r:id="rId13">
                  <a:extLst>
                    <a:ext uri="{A12FA001-AC4F-418D-AE19-62706E023703}">
                      <ahyp:hlinkClr xmlns:ahyp="http://schemas.microsoft.com/office/drawing/2018/hyperlinkcolor" val="tx"/>
                    </a:ext>
                  </a:extLst>
                </a:hlinkClick>
              </a:rPr>
              <a:t>.shire@vsa.org.uk</a:t>
            </a:r>
          </a:p>
          <a:p>
            <a:pPr marL="342900" indent="-342900">
              <a:buFont typeface="Arial"/>
              <a:buChar char="•"/>
            </a:pPr>
            <a:r>
              <a:rPr lang="en-GB" u="sng">
                <a:solidFill>
                  <a:schemeClr val="accent1"/>
                </a:solidFill>
                <a:highlight>
                  <a:srgbClr val="FFFFFF"/>
                </a:highlight>
                <a:latin typeface="Arial" panose="020B0604020202020204" pitchFamily="34" charset="0"/>
                <a:ea typeface="Calibri"/>
                <a:cs typeface="Arial" panose="020B0604020202020204" pitchFamily="34" charset="0"/>
              </a:rPr>
              <a:t>Quarriers – Carers Support</a:t>
            </a:r>
          </a:p>
          <a:p>
            <a:pPr marL="800100" lvl="1" indent="-342900">
              <a:buFont typeface="Courier New"/>
              <a:buChar char="o"/>
            </a:pPr>
            <a:r>
              <a:rPr lang="en-GB">
                <a:highlight>
                  <a:srgbClr val="FFFFFF"/>
                </a:highlight>
                <a:latin typeface="Arial" panose="020B0604020202020204" pitchFamily="34" charset="0"/>
                <a:ea typeface="Calibri"/>
                <a:cs typeface="Arial" panose="020B0604020202020204" pitchFamily="34" charset="0"/>
              </a:rPr>
              <a:t>City </a:t>
            </a:r>
            <a:r>
              <a:rPr lang="en-GB" u="sng">
                <a:solidFill>
                  <a:schemeClr val="accent1"/>
                </a:solidFill>
                <a:highlight>
                  <a:srgbClr val="FFFFFF"/>
                </a:highlight>
                <a:latin typeface="Arial" panose="020B0604020202020204" pitchFamily="34" charset="0"/>
                <a:ea typeface="Calibri"/>
                <a:cs typeface="Arial" panose="020B0604020202020204" pitchFamily="34" charset="0"/>
              </a:rPr>
              <a:t>01224 914036 </a:t>
            </a:r>
            <a:r>
              <a:rPr lang="en-GB">
                <a:highlight>
                  <a:srgbClr val="FFFFFF"/>
                </a:highlight>
                <a:latin typeface="Arial" panose="020B0604020202020204" pitchFamily="34" charset="0"/>
                <a:ea typeface="Calibri"/>
                <a:cs typeface="Arial" panose="020B0604020202020204" pitchFamily="34" charset="0"/>
                <a:hlinkClick r:id="rId14"/>
              </a:rPr>
              <a:t>aberdeencarers@quarriers.org.uk</a:t>
            </a:r>
            <a:r>
              <a:rPr lang="en-GB">
                <a:highlight>
                  <a:srgbClr val="FFFFFF"/>
                </a:highlight>
                <a:latin typeface="Arial" panose="020B0604020202020204" pitchFamily="34" charset="0"/>
                <a:ea typeface="Calibri"/>
                <a:cs typeface="Arial" panose="020B0604020202020204" pitchFamily="34" charset="0"/>
              </a:rPr>
              <a:t> Moray </a:t>
            </a:r>
            <a:r>
              <a:rPr lang="en-GB" u="sng">
                <a:solidFill>
                  <a:schemeClr val="accent1"/>
                </a:solidFill>
                <a:highlight>
                  <a:srgbClr val="FFFFFF"/>
                </a:highlight>
                <a:latin typeface="Arial" panose="020B0604020202020204" pitchFamily="34" charset="0"/>
                <a:ea typeface="Calibri"/>
                <a:cs typeface="Arial" panose="020B0604020202020204" pitchFamily="34" charset="0"/>
              </a:rPr>
              <a:t>01343 556031</a:t>
            </a:r>
            <a:r>
              <a:rPr lang="en-GB">
                <a:highlight>
                  <a:srgbClr val="FFFFFF"/>
                </a:highlight>
                <a:latin typeface="Arial" panose="020B0604020202020204" pitchFamily="34" charset="0"/>
                <a:ea typeface="Calibri"/>
                <a:cs typeface="Arial" panose="020B0604020202020204" pitchFamily="34" charset="0"/>
              </a:rPr>
              <a:t> </a:t>
            </a:r>
            <a:r>
              <a:rPr lang="en-GB">
                <a:highlight>
                  <a:srgbClr val="FFFFFF"/>
                </a:highlight>
                <a:latin typeface="Arial" panose="020B0604020202020204" pitchFamily="34" charset="0"/>
                <a:ea typeface="Calibri"/>
                <a:cs typeface="Arial" panose="020B0604020202020204" pitchFamily="34" charset="0"/>
                <a:hlinkClick r:id="rId15"/>
              </a:rPr>
              <a:t>carersmoray@quarriers.org.uk</a:t>
            </a:r>
            <a:r>
              <a:rPr lang="en-GB">
                <a:highlight>
                  <a:srgbClr val="FFFFFF"/>
                </a:highlight>
                <a:latin typeface="Arial" panose="020B0604020202020204" pitchFamily="34" charset="0"/>
                <a:ea typeface="Calibri"/>
                <a:cs typeface="Arial" panose="020B0604020202020204" pitchFamily="34" charset="0"/>
              </a:rPr>
              <a:t> </a:t>
            </a:r>
            <a:endParaRPr lang="en-GB">
              <a:solidFill>
                <a:schemeClr val="accent1"/>
              </a:solidFill>
              <a:highlight>
                <a:srgbClr val="FFFFFF"/>
              </a:highlight>
              <a:latin typeface="Arial" panose="020B0604020202020204" pitchFamily="34" charset="0"/>
              <a:ea typeface="Calibri"/>
              <a:cs typeface="Arial" panose="020B0604020202020204" pitchFamily="34" charset="0"/>
            </a:endParaRPr>
          </a:p>
          <a:p>
            <a:pPr lvl="1" algn="ctr"/>
            <a:r>
              <a:rPr lang="en-GB" b="1" u="sng">
                <a:latin typeface="Arial" panose="020B0604020202020204" pitchFamily="34" charset="0"/>
                <a:ea typeface="Calibri"/>
                <a:cs typeface="Arial" panose="020B0604020202020204" pitchFamily="34" charset="0"/>
              </a:rPr>
              <a:t>Carers/families can speak to their GP or Community Mental Health Team/Dementia outreach team to be referred for further relevant support to meet their needs</a:t>
            </a:r>
            <a:endParaRPr lang="en-GB">
              <a:highlight>
                <a:srgbClr val="FFFFFF"/>
              </a:highlight>
              <a:latin typeface="Arial" panose="020B0604020202020204" pitchFamily="34" charset="0"/>
              <a:ea typeface="Calibri"/>
              <a:cs typeface="Arial" panose="020B0604020202020204" pitchFamily="34" charset="0"/>
            </a:endParaRPr>
          </a:p>
          <a:p>
            <a:endParaRPr lang="en-GB" sz="2400" b="1">
              <a:ea typeface="Calibri"/>
              <a:cs typeface="Calibri"/>
            </a:endParaRPr>
          </a:p>
          <a:p>
            <a:pPr marL="342900" indent="-342900">
              <a:buFont typeface="Arial"/>
              <a:buChar char="•"/>
            </a:pPr>
            <a:endParaRPr lang="en-GB" sz="2400">
              <a:latin typeface="Calibri"/>
              <a:ea typeface="Calibri"/>
              <a:cs typeface="Calibri"/>
            </a:endParaRPr>
          </a:p>
          <a:p>
            <a:pPr marL="342900" indent="-342900">
              <a:buFont typeface="Arial"/>
              <a:buChar char="•"/>
            </a:pPr>
            <a:endParaRPr lang="en-GB" sz="2400">
              <a:latin typeface="Calibri"/>
              <a:ea typeface="Calibri"/>
              <a:cs typeface="Calibri"/>
            </a:endParaRPr>
          </a:p>
        </p:txBody>
      </p:sp>
    </p:spTree>
    <p:extLst>
      <p:ext uri="{BB962C8B-B14F-4D97-AF65-F5344CB8AC3E}">
        <p14:creationId xmlns:p14="http://schemas.microsoft.com/office/powerpoint/2010/main" val="140492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7AF895-9D5A-D998-ABDA-B2DC9F4E11C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Evaluation</a:t>
            </a:r>
          </a:p>
        </p:txBody>
      </p:sp>
      <p:pic>
        <p:nvPicPr>
          <p:cNvPr id="4" name="Content Placeholder 3" descr="A qr code on a blue background&#10;&#10;AI-generated content may be incorrect.">
            <a:extLst>
              <a:ext uri="{FF2B5EF4-FFF2-40B4-BE49-F238E27FC236}">
                <a16:creationId xmlns:a16="http://schemas.microsoft.com/office/drawing/2014/main" id="{B6DE722A-FAC4-E23D-04B1-96BAE16FDEA5}"/>
              </a:ext>
            </a:extLst>
          </p:cNvPr>
          <p:cNvPicPr>
            <a:picLocks noGrp="1" noChangeAspect="1"/>
          </p:cNvPicPr>
          <p:nvPr>
            <p:ph idx="1"/>
          </p:nvPr>
        </p:nvPicPr>
        <p:blipFill>
          <a:blip r:embed="rId3"/>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419744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3DEBE-BFA5-85AA-C02F-F5C1D9DE9461}"/>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Housekeeping</a:t>
            </a:r>
          </a:p>
        </p:txBody>
      </p:sp>
      <p:graphicFrame>
        <p:nvGraphicFramePr>
          <p:cNvPr id="5" name="Content Placeholder 2">
            <a:extLst>
              <a:ext uri="{FF2B5EF4-FFF2-40B4-BE49-F238E27FC236}">
                <a16:creationId xmlns:a16="http://schemas.microsoft.com/office/drawing/2014/main" id="{6175A395-4376-79C9-93E2-EB5EE687392C}"/>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55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A32EAD-6B53-5E30-BA93-2936D66CDE3C}"/>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Background</a:t>
            </a:r>
          </a:p>
        </p:txBody>
      </p:sp>
      <p:graphicFrame>
        <p:nvGraphicFramePr>
          <p:cNvPr id="5" name="Content Placeholder 2">
            <a:extLst>
              <a:ext uri="{FF2B5EF4-FFF2-40B4-BE49-F238E27FC236}">
                <a16:creationId xmlns:a16="http://schemas.microsoft.com/office/drawing/2014/main" id="{DA892BAA-0B6A-BE56-3E1F-22469F151FEC}"/>
              </a:ext>
            </a:extLst>
          </p:cNvPr>
          <p:cNvGraphicFramePr>
            <a:graphicFrameLocks noGrp="1"/>
          </p:cNvGraphicFramePr>
          <p:nvPr>
            <p:ph idx="1"/>
            <p:extLst>
              <p:ext uri="{D42A27DB-BD31-4B8C-83A1-F6EECF244321}">
                <p14:modId xmlns:p14="http://schemas.microsoft.com/office/powerpoint/2010/main" val="18221531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98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F1775-F291-09B0-6FC3-15583540F805}"/>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Scotland's Dementia Strategy – Everyone's Story</a:t>
            </a:r>
          </a:p>
        </p:txBody>
      </p:sp>
      <p:sp>
        <p:nvSpPr>
          <p:cNvPr id="3" name="Content Placeholder 2">
            <a:extLst>
              <a:ext uri="{FF2B5EF4-FFF2-40B4-BE49-F238E27FC236}">
                <a16:creationId xmlns:a16="http://schemas.microsoft.com/office/drawing/2014/main" id="{966F54F5-F59A-73CF-CAF9-EC9943F348C6}"/>
              </a:ext>
            </a:extLst>
          </p:cNvPr>
          <p:cNvSpPr>
            <a:spLocks noGrp="1"/>
          </p:cNvSpPr>
          <p:nvPr>
            <p:ph idx="1"/>
          </p:nvPr>
        </p:nvSpPr>
        <p:spPr>
          <a:xfrm>
            <a:off x="6503158" y="649480"/>
            <a:ext cx="4862447" cy="5546047"/>
          </a:xfrm>
        </p:spPr>
        <p:txBody>
          <a:bodyPr vert="horz" lIns="91440" tIns="45720" rIns="91440" bIns="45720" rtlCol="0" anchor="ctr">
            <a:noAutofit/>
          </a:bodyPr>
          <a:lstStyle/>
          <a:p>
            <a:pPr marL="0" indent="0">
              <a:spcBef>
                <a:spcPts val="0"/>
              </a:spcBef>
              <a:spcAft>
                <a:spcPts val="600"/>
              </a:spcAft>
              <a:buNone/>
            </a:pPr>
            <a:endParaRPr lang="en-GB" sz="2400" dirty="0">
              <a:latin typeface="Calibri"/>
              <a:ea typeface="Calibri"/>
              <a:cs typeface="Calibri"/>
            </a:endParaRPr>
          </a:p>
          <a:p>
            <a:pPr lvl="1">
              <a:spcBef>
                <a:spcPts val="0"/>
              </a:spcBef>
              <a:spcAft>
                <a:spcPts val="600"/>
              </a:spcAft>
            </a:pPr>
            <a:r>
              <a:rPr lang="en-GB" dirty="0">
                <a:latin typeface="Calibri"/>
                <a:ea typeface="Calibri"/>
                <a:cs typeface="Calibri"/>
              </a:rPr>
              <a:t>Identification and management of the symptoms of stress and distress across care settings</a:t>
            </a:r>
          </a:p>
          <a:p>
            <a:pPr lvl="1">
              <a:spcBef>
                <a:spcPts val="0"/>
              </a:spcBef>
              <a:spcAft>
                <a:spcPts val="600"/>
              </a:spcAft>
            </a:pPr>
            <a:r>
              <a:rPr lang="en-GB" dirty="0">
                <a:latin typeface="Calibri"/>
                <a:ea typeface="Calibri"/>
                <a:cs typeface="Calibri"/>
              </a:rPr>
              <a:t>Non-pharmacological interventions may improve cognition, social engagement and quality of life and decrease stress and distress.</a:t>
            </a:r>
            <a:endParaRPr lang="en-US">
              <a:latin typeface="Calibri"/>
              <a:ea typeface="Calibri"/>
              <a:cs typeface="Calibri"/>
            </a:endParaRPr>
          </a:p>
          <a:p>
            <a:pPr lvl="1">
              <a:spcBef>
                <a:spcPts val="0"/>
              </a:spcBef>
              <a:spcAft>
                <a:spcPts val="600"/>
              </a:spcAft>
            </a:pPr>
            <a:r>
              <a:rPr lang="en-GB" dirty="0">
                <a:latin typeface="Aptos"/>
                <a:ea typeface="Calibri"/>
                <a:cs typeface="Calibri"/>
              </a:rPr>
              <a:t>Recognises hospital admissions as a trigger for increased stress and distress.  Aim to enhance community supports to prevent admissions and support discharges to home</a:t>
            </a:r>
            <a:endParaRPr lang="en-GB" dirty="0">
              <a:latin typeface="Calibri"/>
              <a:ea typeface="Calibri"/>
              <a:cs typeface="Calibri"/>
            </a:endParaRPr>
          </a:p>
        </p:txBody>
      </p:sp>
    </p:spTree>
    <p:extLst>
      <p:ext uri="{BB962C8B-B14F-4D97-AF65-F5344CB8AC3E}">
        <p14:creationId xmlns:p14="http://schemas.microsoft.com/office/powerpoint/2010/main" val="362184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793664-873C-6804-6B03-368D5CE68C8A}"/>
              </a:ext>
            </a:extLst>
          </p:cNvPr>
          <p:cNvSpPr>
            <a:spLocks noGrp="1"/>
          </p:cNvSpPr>
          <p:nvPr>
            <p:ph type="title"/>
          </p:nvPr>
        </p:nvSpPr>
        <p:spPr>
          <a:xfrm>
            <a:off x="1136397" y="502021"/>
            <a:ext cx="9688296" cy="1642969"/>
          </a:xfrm>
        </p:spPr>
        <p:txBody>
          <a:bodyPr anchor="b">
            <a:normAutofit/>
          </a:bodyPr>
          <a:lstStyle/>
          <a:p>
            <a:br>
              <a:rPr lang="en-GB" sz="3400"/>
            </a:br>
            <a:r>
              <a:rPr lang="en-GB" sz="3400"/>
              <a:t>SIGN 168 - </a:t>
            </a:r>
            <a:r>
              <a:rPr lang="en-GB" sz="3400">
                <a:latin typeface="Aptos"/>
                <a:ea typeface="Roboto"/>
                <a:cs typeface="Roboto"/>
              </a:rPr>
              <a:t>Assessment, diagnosis, care and support for people with dementia and their carers</a:t>
            </a:r>
            <a:endParaRPr lang="en-US" sz="3400">
              <a:latin typeface="Aptos"/>
            </a:endParaRPr>
          </a:p>
          <a:p>
            <a:endParaRPr lang="en-GB" sz="3400"/>
          </a:p>
        </p:txBody>
      </p:sp>
      <p:sp>
        <p:nvSpPr>
          <p:cNvPr id="3" name="Content Placeholder 2">
            <a:extLst>
              <a:ext uri="{FF2B5EF4-FFF2-40B4-BE49-F238E27FC236}">
                <a16:creationId xmlns:a16="http://schemas.microsoft.com/office/drawing/2014/main" id="{C4B5445D-3C98-7CB5-BC10-58853A461218}"/>
              </a:ext>
            </a:extLst>
          </p:cNvPr>
          <p:cNvSpPr>
            <a:spLocks noGrp="1"/>
          </p:cNvSpPr>
          <p:nvPr>
            <p:ph idx="1"/>
          </p:nvPr>
        </p:nvSpPr>
        <p:spPr>
          <a:xfrm>
            <a:off x="1136397" y="2418409"/>
            <a:ext cx="9688296" cy="3454358"/>
          </a:xfrm>
        </p:spPr>
        <p:txBody>
          <a:bodyPr vert="horz" lIns="91440" tIns="45720" rIns="91440" bIns="45720" rtlCol="0" anchor="t">
            <a:normAutofit/>
          </a:bodyPr>
          <a:lstStyle/>
          <a:p>
            <a:pPr lvl="1">
              <a:buFont typeface="Courier New,monospace" panose="020B0604020202020204" pitchFamily="34" charset="0"/>
              <a:buChar char="o"/>
            </a:pPr>
            <a:r>
              <a:rPr lang="en-GB" sz="2800" dirty="0"/>
              <a:t>"All healthcare professionals working with people with dementia need to assume responsibility for detection and treatment"</a:t>
            </a:r>
            <a:endParaRPr lang="en-US" sz="2800"/>
          </a:p>
          <a:p>
            <a:pPr lvl="1">
              <a:buFont typeface="Courier New,monospace" panose="020B0604020202020204" pitchFamily="34" charset="0"/>
              <a:buChar char="o"/>
            </a:pPr>
            <a:r>
              <a:rPr lang="en-GB" sz="2800" dirty="0"/>
              <a:t>"Outdoor activities, massage and touch therapy, and exercise, were effective in reducing aggression and agitation, verbal aggression and physical agitation when compared to pharmacological treatments"</a:t>
            </a:r>
          </a:p>
          <a:p>
            <a:pPr lvl="1">
              <a:buFont typeface="Courier New,monospace" panose="020B0604020202020204" pitchFamily="34" charset="0"/>
              <a:buChar char="o"/>
            </a:pPr>
            <a:r>
              <a:rPr lang="en-GB" sz="2800" dirty="0"/>
              <a:t>Tailored activities</a:t>
            </a:r>
          </a:p>
          <a:p>
            <a:endParaRPr lang="en-GB" sz="2000"/>
          </a:p>
        </p:txBody>
      </p:sp>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41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BE93B-022A-EE1F-7C25-4A56D57B69D8}"/>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AHP roles in reducing stress and distress</a:t>
            </a:r>
          </a:p>
        </p:txBody>
      </p:sp>
      <p:graphicFrame>
        <p:nvGraphicFramePr>
          <p:cNvPr id="5" name="Content Placeholder 2">
            <a:extLst>
              <a:ext uri="{FF2B5EF4-FFF2-40B4-BE49-F238E27FC236}">
                <a16:creationId xmlns:a16="http://schemas.microsoft.com/office/drawing/2014/main" id="{6EB527E5-940B-30C4-C3F3-C0E2745F7619}"/>
              </a:ext>
            </a:extLst>
          </p:cNvPr>
          <p:cNvGraphicFramePr>
            <a:graphicFrameLocks noGrp="1"/>
          </p:cNvGraphicFramePr>
          <p:nvPr>
            <p:ph idx="1"/>
            <p:extLst>
              <p:ext uri="{D42A27DB-BD31-4B8C-83A1-F6EECF244321}">
                <p14:modId xmlns:p14="http://schemas.microsoft.com/office/powerpoint/2010/main" val="360959535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88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E13C8-913D-FB1B-ED44-83D5E49833B2}"/>
              </a:ext>
            </a:extLst>
          </p:cNvPr>
          <p:cNvSpPr>
            <a:spLocks noGrp="1"/>
          </p:cNvSpPr>
          <p:nvPr>
            <p:ph type="title" idx="4294967295"/>
          </p:nvPr>
        </p:nvSpPr>
        <p:spPr>
          <a:xfrm>
            <a:off x="970671" y="259771"/>
            <a:ext cx="10543963" cy="1213719"/>
          </a:xfrm>
        </p:spPr>
        <p:txBody>
          <a:bodyPr>
            <a:normAutofit fontScale="90000"/>
          </a:bodyPr>
          <a:lstStyle/>
          <a:p>
            <a:r>
              <a:rPr lang="en-GB" b="1">
                <a:solidFill>
                  <a:srgbClr val="002060"/>
                </a:solidFill>
                <a:latin typeface="Arial" panose="020B0604020202020204" pitchFamily="34" charset="0"/>
                <a:ea typeface="Calibri Light"/>
                <a:cs typeface="Arial" panose="020B0604020202020204" pitchFamily="34" charset="0"/>
              </a:rPr>
              <a:t>What is Stress and Distress in Dementia?</a:t>
            </a:r>
            <a:endParaRPr lang="en-GB" b="1">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C051E25-3F4D-4B71-278D-CB1E7F709EF2}"/>
              </a:ext>
            </a:extLst>
          </p:cNvPr>
          <p:cNvSpPr txBox="1"/>
          <p:nvPr/>
        </p:nvSpPr>
        <p:spPr>
          <a:xfrm>
            <a:off x="0" y="1663121"/>
            <a:ext cx="12192000"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400" b="1" i="1">
                <a:latin typeface="Arial"/>
                <a:ea typeface="Calibri"/>
                <a:cs typeface="Arial"/>
              </a:rPr>
              <a:t>'Any behaviour, including apathy, that causes emotional distress within the person with dementia, their carer or others in the environment.'</a:t>
            </a:r>
            <a:r>
              <a:rPr lang="en-GB" sz="1200" b="1" i="1">
                <a:latin typeface="Arial"/>
                <a:ea typeface="Calibri"/>
                <a:cs typeface="Arial"/>
              </a:rPr>
              <a:t> </a:t>
            </a:r>
            <a:endParaRPr lang="en-US">
              <a:latin typeface="Arial"/>
              <a:cs typeface="Arial"/>
            </a:endParaRPr>
          </a:p>
          <a:p>
            <a:pPr lvl="8" algn="just"/>
            <a:r>
              <a:rPr lang="en-GB" sz="1200" b="1" i="1">
                <a:latin typeface="Arial"/>
                <a:ea typeface="Calibri"/>
                <a:cs typeface="Arial"/>
              </a:rPr>
              <a:t>                                                                                                          (</a:t>
            </a:r>
            <a:r>
              <a:rPr lang="en-GB" sz="1200" b="1" i="1" err="1">
                <a:latin typeface="Arial"/>
                <a:ea typeface="Calibri"/>
                <a:cs typeface="Arial"/>
              </a:rPr>
              <a:t>MacKenzie</a:t>
            </a:r>
            <a:r>
              <a:rPr lang="en-GB" sz="1200" b="1" i="1">
                <a:latin typeface="Arial"/>
                <a:ea typeface="Calibri"/>
                <a:cs typeface="Arial"/>
              </a:rPr>
              <a:t> &amp; James 2011)</a:t>
            </a:r>
            <a:endParaRPr lang="en-GB">
              <a:latin typeface="Arial"/>
              <a:cs typeface="Arial"/>
            </a:endParaRPr>
          </a:p>
          <a:p>
            <a:pPr marL="342900" indent="-342900" algn="just">
              <a:buFont typeface="Arial"/>
              <a:buChar char="•"/>
            </a:pPr>
            <a:endParaRPr lang="en-GB" sz="2400">
              <a:latin typeface="Arial" panose="020B0604020202020204" pitchFamily="34" charset="0"/>
              <a:ea typeface="Calibri"/>
              <a:cs typeface="Arial" panose="020B0604020202020204" pitchFamily="34" charset="0"/>
            </a:endParaRPr>
          </a:p>
          <a:p>
            <a:pPr marL="342900" indent="-342900" algn="just">
              <a:buFont typeface="Arial"/>
              <a:buChar char="•"/>
            </a:pPr>
            <a:r>
              <a:rPr lang="en-GB" sz="2400">
                <a:latin typeface="Arial"/>
                <a:ea typeface="Calibri"/>
                <a:cs typeface="Arial"/>
              </a:rPr>
              <a:t>For all of us our behaviour has a purpose. This could be to express our feelings, wants or needs; to try to directly meet our needs; or to communicate frustration when our needs are not met.</a:t>
            </a:r>
            <a:endParaRPr lang="en-GB">
              <a:latin typeface="Arial"/>
              <a:ea typeface="Calibri"/>
              <a:cs typeface="Arial"/>
            </a:endParaRPr>
          </a:p>
          <a:p>
            <a:pPr algn="just"/>
            <a:endParaRPr lang="en-GB" sz="2400">
              <a:latin typeface="Arial" panose="020B0604020202020204" pitchFamily="34" charset="0"/>
              <a:ea typeface="Calibri"/>
              <a:cs typeface="Arial" panose="020B0604020202020204" pitchFamily="34" charset="0"/>
            </a:endParaRPr>
          </a:p>
          <a:p>
            <a:pPr marL="342900" indent="-342900" algn="just">
              <a:buFont typeface="Arial"/>
              <a:buChar char="•"/>
            </a:pPr>
            <a:r>
              <a:rPr lang="en-GB" sz="2400">
                <a:latin typeface="Arial"/>
                <a:ea typeface="Calibri"/>
                <a:cs typeface="Arial"/>
              </a:rPr>
              <a:t>As dementia progresses, people may have difficulty meeting, communicating and expressing their own wants and needs. When this happens, this can result in distress for the person and/or others around them. We call this </a:t>
            </a:r>
            <a:r>
              <a:rPr lang="en-GB" sz="2400" b="1">
                <a:latin typeface="Arial"/>
                <a:ea typeface="Calibri"/>
                <a:cs typeface="Arial"/>
              </a:rPr>
              <a:t>'stress and distress'</a:t>
            </a:r>
            <a:r>
              <a:rPr lang="en-GB" sz="2400">
                <a:latin typeface="Arial"/>
                <a:ea typeface="Calibri"/>
                <a:cs typeface="Arial"/>
              </a:rPr>
              <a:t>.</a:t>
            </a:r>
            <a:endParaRPr lang="en-US" sz="2400">
              <a:latin typeface="Arial"/>
              <a:ea typeface="Calibri"/>
              <a:cs typeface="Arial"/>
            </a:endParaRPr>
          </a:p>
          <a:p>
            <a:pPr marL="342900" indent="-342900">
              <a:buFont typeface="Arial"/>
              <a:buChar char="•"/>
            </a:pPr>
            <a:endParaRPr lang="en-GB" sz="2400">
              <a:latin typeface="Calibri"/>
              <a:ea typeface="Calibri"/>
              <a:cs typeface="Calibri"/>
            </a:endParaRPr>
          </a:p>
        </p:txBody>
      </p:sp>
    </p:spTree>
    <p:extLst>
      <p:ext uri="{BB962C8B-B14F-4D97-AF65-F5344CB8AC3E}">
        <p14:creationId xmlns:p14="http://schemas.microsoft.com/office/powerpoint/2010/main" val="118421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5BD400-B806-D741-AB6B-BD2D43987716}"/>
              </a:ext>
            </a:extLst>
          </p:cNvPr>
          <p:cNvSpPr txBox="1"/>
          <p:nvPr/>
        </p:nvSpPr>
        <p:spPr>
          <a:xfrm>
            <a:off x="162308" y="0"/>
            <a:ext cx="1187313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a:solidFill>
                  <a:srgbClr val="002060"/>
                </a:solidFill>
                <a:latin typeface="Arial" panose="020B0604020202020204" pitchFamily="34" charset="0"/>
                <a:ea typeface="Calibri"/>
                <a:cs typeface="Arial" panose="020B0604020202020204" pitchFamily="34" charset="0"/>
              </a:rPr>
              <a:t>What does Stress and Distress in Dementia look like?</a:t>
            </a:r>
            <a:endParaRPr lang="en-GB" sz="4400" b="1">
              <a:solidFill>
                <a:srgbClr val="00206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96BE1604-2EE7-52B6-68DB-9D9E74369AA8}"/>
              </a:ext>
            </a:extLst>
          </p:cNvPr>
          <p:cNvGraphicFramePr/>
          <p:nvPr/>
        </p:nvGraphicFramePr>
        <p:xfrm>
          <a:off x="621102" y="1372217"/>
          <a:ext cx="10955547" cy="4580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95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eberg Model.eps">
            <a:extLst>
              <a:ext uri="{FF2B5EF4-FFF2-40B4-BE49-F238E27FC236}">
                <a16:creationId xmlns:a16="http://schemas.microsoft.com/office/drawing/2014/main" id="{8E60D4A7-4B70-E6C4-353E-7A317A84C8E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8786" y="161441"/>
            <a:ext cx="9314428" cy="6199613"/>
          </a:xfrm>
          <a:prstGeom prst="rect">
            <a:avLst/>
          </a:prstGeom>
        </p:spPr>
      </p:pic>
      <p:sp>
        <p:nvSpPr>
          <p:cNvPr id="6" name="Title 1">
            <a:extLst>
              <a:ext uri="{FF2B5EF4-FFF2-40B4-BE49-F238E27FC236}">
                <a16:creationId xmlns:a16="http://schemas.microsoft.com/office/drawing/2014/main" id="{4E5663A6-87CB-86E2-8A7C-71D8193236D0}"/>
              </a:ext>
            </a:extLst>
          </p:cNvPr>
          <p:cNvSpPr>
            <a:spLocks noGrp="1"/>
          </p:cNvSpPr>
          <p:nvPr/>
        </p:nvSpPr>
        <p:spPr>
          <a:xfrm>
            <a:off x="756557" y="0"/>
            <a:ext cx="1067888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solidFill>
                  <a:srgbClr val="002060"/>
                </a:solidFill>
              </a:rPr>
              <a:t>Understanding Stress &amp; Distress: </a:t>
            </a:r>
          </a:p>
          <a:p>
            <a:pPr algn="ctr"/>
            <a:r>
              <a:rPr lang="en-GB" b="1">
                <a:solidFill>
                  <a:srgbClr val="002060"/>
                </a:solidFill>
              </a:rPr>
              <a:t>what’s going on under the surface?</a:t>
            </a:r>
            <a:endParaRPr lang="en-US">
              <a:solidFill>
                <a:srgbClr val="002060"/>
              </a:solidFill>
            </a:endParaRPr>
          </a:p>
        </p:txBody>
      </p:sp>
      <p:sp>
        <p:nvSpPr>
          <p:cNvPr id="2" name="Rectangle 1"/>
          <p:cNvSpPr/>
          <p:nvPr/>
        </p:nvSpPr>
        <p:spPr>
          <a:xfrm>
            <a:off x="141514" y="1276799"/>
            <a:ext cx="4329055" cy="584775"/>
          </a:xfrm>
          <a:prstGeom prst="rect">
            <a:avLst/>
          </a:prstGeom>
          <a:noFill/>
        </p:spPr>
        <p:txBody>
          <a:bodyPr wrap="square" lIns="91440" tIns="45720" rIns="91440" bIns="45720">
            <a:spAutoFit/>
          </a:bodyPr>
          <a:lstStyle/>
          <a:p>
            <a:pPr algn="ctr"/>
            <a:r>
              <a:rPr lang="en-GB" sz="3200" b="0" cap="none" spc="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What we see…</a:t>
            </a:r>
          </a:p>
        </p:txBody>
      </p:sp>
      <p:sp>
        <p:nvSpPr>
          <p:cNvPr id="3" name="Rectangle 2"/>
          <p:cNvSpPr/>
          <p:nvPr/>
        </p:nvSpPr>
        <p:spPr>
          <a:xfrm>
            <a:off x="8299904" y="3261248"/>
            <a:ext cx="3750582" cy="1077218"/>
          </a:xfrm>
          <a:prstGeom prst="rect">
            <a:avLst/>
          </a:prstGeom>
          <a:noFill/>
        </p:spPr>
        <p:txBody>
          <a:bodyPr wrap="square" lIns="91440" tIns="45720" rIns="91440" bIns="45720">
            <a:spAutoFit/>
          </a:bodyPr>
          <a:lstStyle/>
          <a:p>
            <a:pPr algn="ctr"/>
            <a:r>
              <a:rPr lang="en-US" sz="3200" b="0" cap="none" spc="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What we don’t see…</a:t>
            </a:r>
          </a:p>
        </p:txBody>
      </p:sp>
      <p:sp>
        <p:nvSpPr>
          <p:cNvPr id="4" name="TextBox 3"/>
          <p:cNvSpPr txBox="1"/>
          <p:nvPr/>
        </p:nvSpPr>
        <p:spPr>
          <a:xfrm>
            <a:off x="5767841" y="1307611"/>
            <a:ext cx="2743200" cy="646331"/>
          </a:xfrm>
          <a:prstGeom prst="rect">
            <a:avLst/>
          </a:prstGeom>
          <a:noFill/>
        </p:spPr>
        <p:txBody>
          <a:bodyPr wrap="square" rtlCol="0">
            <a:spAutoFit/>
          </a:bodyPr>
          <a:lstStyle/>
          <a:p>
            <a:r>
              <a:rPr lang="en-GB" b="1">
                <a:solidFill>
                  <a:srgbClr val="00B0F0"/>
                </a:solidFill>
                <a:latin typeface="Arial" panose="020B0604020202020204" pitchFamily="34" charset="0"/>
                <a:cs typeface="Arial" panose="020B0604020202020204" pitchFamily="34" charset="0"/>
              </a:rPr>
              <a:t>Trying to leave the ward or care home</a:t>
            </a:r>
          </a:p>
        </p:txBody>
      </p:sp>
    </p:spTree>
    <p:extLst>
      <p:ext uri="{BB962C8B-B14F-4D97-AF65-F5344CB8AC3E}">
        <p14:creationId xmlns:p14="http://schemas.microsoft.com/office/powerpoint/2010/main" val="444872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CDEFAA062D744E9E4BEB254A9BD01F" ma:contentTypeVersion="8" ma:contentTypeDescription="Create a new document." ma:contentTypeScope="" ma:versionID="e9b372d4254f33848fcae31b8569f318">
  <xsd:schema xmlns:xsd="http://www.w3.org/2001/XMLSchema" xmlns:xs="http://www.w3.org/2001/XMLSchema" xmlns:p="http://schemas.microsoft.com/office/2006/metadata/properties" xmlns:ns2="6c3e8ab0-90be-43d7-a064-024bc3182907" targetNamespace="http://schemas.microsoft.com/office/2006/metadata/properties" ma:root="true" ma:fieldsID="326d284954be186b127a49c47645b020" ns2:_="">
    <xsd:import namespace="6c3e8ab0-90be-43d7-a064-024bc31829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e8ab0-90be-43d7-a064-024bc3182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92027-2009-4AE7-9FF7-787844269C9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DB7CD6B-89A1-442D-82E7-F607C761FB58}">
  <ds:schemaRefs>
    <ds:schemaRef ds:uri="6c3e8ab0-90be-43d7-a064-024bc31829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1764F-40CF-4DFF-B02D-F654009143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19</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Office Theme</vt:lpstr>
      <vt:lpstr>Office Theme</vt:lpstr>
      <vt:lpstr>Stress and Distress in Dementia</vt:lpstr>
      <vt:lpstr>Housekeeping</vt:lpstr>
      <vt:lpstr>Background</vt:lpstr>
      <vt:lpstr>Scotland's Dementia Strategy – Everyone's Story</vt:lpstr>
      <vt:lpstr> SIGN 168 - Assessment, diagnosis, care and support for people with dementia and their carers </vt:lpstr>
      <vt:lpstr>AHP roles in reducing stress and distress</vt:lpstr>
      <vt:lpstr>What is Stress and Distress in Dementia?</vt:lpstr>
      <vt:lpstr>PowerPoint Presentation</vt:lpstr>
      <vt:lpstr>PowerPoint Presentation</vt:lpstr>
      <vt:lpstr>PowerPoint Presentation</vt:lpstr>
      <vt:lpstr>PowerPoint Presentation</vt:lpstr>
      <vt:lpstr>A stepped care approach</vt:lpstr>
      <vt:lpstr>PowerPoint Presentation</vt:lpstr>
      <vt:lpstr>PowerPoint Presentation</vt:lpstr>
      <vt:lpstr>Further Training</vt:lpstr>
      <vt:lpstr>Further Stress &amp; Distress Training</vt:lpstr>
      <vt:lpstr>PowerPoint Presentation</vt:lpstr>
      <vt:lpstr>PowerPoint Presentation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225</cp:revision>
  <dcterms:created xsi:type="dcterms:W3CDTF">2025-05-14T13:02:13Z</dcterms:created>
  <dcterms:modified xsi:type="dcterms:W3CDTF">2025-05-21T12:44:40Z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0x010100E2CDEFAA062D744E9E4BEB254A9BD01F</vt:lpwstr>
  </property>
</Properties>
</file>