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256" r:id="rId2"/>
    <p:sldId id="273" r:id="rId3"/>
    <p:sldId id="271" r:id="rId4"/>
    <p:sldId id="274" r:id="rId5"/>
    <p:sldId id="272" r:id="rId6"/>
    <p:sldId id="258" r:id="rId7"/>
    <p:sldId id="259" r:id="rId8"/>
    <p:sldId id="275" r:id="rId9"/>
    <p:sldId id="263" r:id="rId10"/>
    <p:sldId id="268" r:id="rId11"/>
    <p:sldId id="267" r:id="rId12"/>
    <p:sldId id="266" r:id="rId13"/>
    <p:sldId id="269"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B01839"/>
    <a:srgbClr val="A64B2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2041" autoAdjust="0"/>
  </p:normalViewPr>
  <p:slideViewPr>
    <p:cSldViewPr snapToGrid="0">
      <p:cViewPr varScale="1">
        <p:scale>
          <a:sx n="64" d="100"/>
          <a:sy n="64" d="100"/>
        </p:scale>
        <p:origin x="748" y="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98E0088-6BE7-4FEC-859C-B28B8183F58C}" type="datetimeFigureOut">
              <a:rPr lang="en-GB" smtClean="0"/>
              <a:t>08/05/2019</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188453A-4840-415A-82AA-DD5F6A92300D}" type="slidenum">
              <a:rPr lang="en-GB" smtClean="0"/>
              <a:t>‹#›</a:t>
            </a:fld>
            <a:endParaRPr lang="en-GB"/>
          </a:p>
        </p:txBody>
      </p:sp>
    </p:spTree>
    <p:extLst>
      <p:ext uri="{BB962C8B-B14F-4D97-AF65-F5344CB8AC3E}">
        <p14:creationId xmlns:p14="http://schemas.microsoft.com/office/powerpoint/2010/main" val="28549414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baseline="0" dirty="0" smtClean="0"/>
          </a:p>
        </p:txBody>
      </p:sp>
      <p:sp>
        <p:nvSpPr>
          <p:cNvPr id="4" name="Slide Number Placeholder 3"/>
          <p:cNvSpPr>
            <a:spLocks noGrp="1"/>
          </p:cNvSpPr>
          <p:nvPr>
            <p:ph type="sldNum" sz="quarter" idx="10"/>
          </p:nvPr>
        </p:nvSpPr>
        <p:spPr/>
        <p:txBody>
          <a:bodyPr/>
          <a:lstStyle/>
          <a:p>
            <a:fld id="{5188453A-4840-415A-82AA-DD5F6A92300D}" type="slidenum">
              <a:rPr lang="en-GB" smtClean="0"/>
              <a:t>1</a:t>
            </a:fld>
            <a:endParaRPr lang="en-GB"/>
          </a:p>
        </p:txBody>
      </p:sp>
    </p:spTree>
    <p:extLst>
      <p:ext uri="{BB962C8B-B14F-4D97-AF65-F5344CB8AC3E}">
        <p14:creationId xmlns:p14="http://schemas.microsoft.com/office/powerpoint/2010/main" val="141118718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5188453A-4840-415A-82AA-DD5F6A92300D}" type="slidenum">
              <a:rPr lang="en-GB" smtClean="0"/>
              <a:t>10</a:t>
            </a:fld>
            <a:endParaRPr lang="en-GB"/>
          </a:p>
        </p:txBody>
      </p:sp>
    </p:spTree>
    <p:extLst>
      <p:ext uri="{BB962C8B-B14F-4D97-AF65-F5344CB8AC3E}">
        <p14:creationId xmlns:p14="http://schemas.microsoft.com/office/powerpoint/2010/main" val="118314190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dirty="0"/>
          </a:p>
        </p:txBody>
      </p:sp>
      <p:sp>
        <p:nvSpPr>
          <p:cNvPr id="4" name="Slide Number Placeholder 3"/>
          <p:cNvSpPr>
            <a:spLocks noGrp="1"/>
          </p:cNvSpPr>
          <p:nvPr>
            <p:ph type="sldNum" sz="quarter" idx="10"/>
          </p:nvPr>
        </p:nvSpPr>
        <p:spPr/>
        <p:txBody>
          <a:bodyPr/>
          <a:lstStyle/>
          <a:p>
            <a:fld id="{5188453A-4840-415A-82AA-DD5F6A92300D}" type="slidenum">
              <a:rPr lang="en-GB" smtClean="0"/>
              <a:t>11</a:t>
            </a:fld>
            <a:endParaRPr lang="en-GB"/>
          </a:p>
        </p:txBody>
      </p:sp>
    </p:spTree>
    <p:extLst>
      <p:ext uri="{BB962C8B-B14F-4D97-AF65-F5344CB8AC3E}">
        <p14:creationId xmlns:p14="http://schemas.microsoft.com/office/powerpoint/2010/main" val="196337092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5188453A-4840-415A-82AA-DD5F6A92300D}" type="slidenum">
              <a:rPr lang="en-GB" smtClean="0"/>
              <a:t>12</a:t>
            </a:fld>
            <a:endParaRPr lang="en-GB"/>
          </a:p>
        </p:txBody>
      </p:sp>
    </p:spTree>
    <p:extLst>
      <p:ext uri="{BB962C8B-B14F-4D97-AF65-F5344CB8AC3E}">
        <p14:creationId xmlns:p14="http://schemas.microsoft.com/office/powerpoint/2010/main" val="162032605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baseline="0" dirty="0" smtClean="0"/>
          </a:p>
        </p:txBody>
      </p:sp>
      <p:sp>
        <p:nvSpPr>
          <p:cNvPr id="4" name="Slide Number Placeholder 3"/>
          <p:cNvSpPr>
            <a:spLocks noGrp="1"/>
          </p:cNvSpPr>
          <p:nvPr>
            <p:ph type="sldNum" sz="quarter" idx="10"/>
          </p:nvPr>
        </p:nvSpPr>
        <p:spPr/>
        <p:txBody>
          <a:bodyPr/>
          <a:lstStyle/>
          <a:p>
            <a:fld id="{5188453A-4840-415A-82AA-DD5F6A92300D}" type="slidenum">
              <a:rPr lang="en-GB" smtClean="0"/>
              <a:t>13</a:t>
            </a:fld>
            <a:endParaRPr lang="en-GB"/>
          </a:p>
        </p:txBody>
      </p:sp>
    </p:spTree>
    <p:extLst>
      <p:ext uri="{BB962C8B-B14F-4D97-AF65-F5344CB8AC3E}">
        <p14:creationId xmlns:p14="http://schemas.microsoft.com/office/powerpoint/2010/main" val="321093775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en-GB" dirty="0"/>
          </a:p>
        </p:txBody>
      </p:sp>
      <p:sp>
        <p:nvSpPr>
          <p:cNvPr id="4" name="Slide Number Placeholder 3"/>
          <p:cNvSpPr>
            <a:spLocks noGrp="1"/>
          </p:cNvSpPr>
          <p:nvPr>
            <p:ph type="sldNum" sz="quarter" idx="10"/>
          </p:nvPr>
        </p:nvSpPr>
        <p:spPr/>
        <p:txBody>
          <a:bodyPr/>
          <a:lstStyle/>
          <a:p>
            <a:fld id="{5188453A-4840-415A-82AA-DD5F6A92300D}" type="slidenum">
              <a:rPr lang="en-GB" smtClean="0"/>
              <a:t>2</a:t>
            </a:fld>
            <a:endParaRPr lang="en-GB"/>
          </a:p>
        </p:txBody>
      </p:sp>
    </p:spTree>
    <p:extLst>
      <p:ext uri="{BB962C8B-B14F-4D97-AF65-F5344CB8AC3E}">
        <p14:creationId xmlns:p14="http://schemas.microsoft.com/office/powerpoint/2010/main" val="13297084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5188453A-4840-415A-82AA-DD5F6A92300D}" type="slidenum">
              <a:rPr lang="en-GB" smtClean="0"/>
              <a:t>3</a:t>
            </a:fld>
            <a:endParaRPr lang="en-GB"/>
          </a:p>
        </p:txBody>
      </p:sp>
    </p:spTree>
    <p:extLst>
      <p:ext uri="{BB962C8B-B14F-4D97-AF65-F5344CB8AC3E}">
        <p14:creationId xmlns:p14="http://schemas.microsoft.com/office/powerpoint/2010/main" val="282909343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5188453A-4840-415A-82AA-DD5F6A92300D}" type="slidenum">
              <a:rPr lang="en-GB" smtClean="0"/>
              <a:t>4</a:t>
            </a:fld>
            <a:endParaRPr lang="en-GB"/>
          </a:p>
        </p:txBody>
      </p:sp>
    </p:spTree>
    <p:extLst>
      <p:ext uri="{BB962C8B-B14F-4D97-AF65-F5344CB8AC3E}">
        <p14:creationId xmlns:p14="http://schemas.microsoft.com/office/powerpoint/2010/main" val="294247347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5188453A-4840-415A-82AA-DD5F6A92300D}" type="slidenum">
              <a:rPr lang="en-GB" smtClean="0"/>
              <a:t>5</a:t>
            </a:fld>
            <a:endParaRPr lang="en-GB"/>
          </a:p>
        </p:txBody>
      </p:sp>
    </p:spTree>
    <p:extLst>
      <p:ext uri="{BB962C8B-B14F-4D97-AF65-F5344CB8AC3E}">
        <p14:creationId xmlns:p14="http://schemas.microsoft.com/office/powerpoint/2010/main" val="265879835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5188453A-4840-415A-82AA-DD5F6A92300D}" type="slidenum">
              <a:rPr lang="en-GB" smtClean="0"/>
              <a:t>6</a:t>
            </a:fld>
            <a:endParaRPr lang="en-GB"/>
          </a:p>
        </p:txBody>
      </p:sp>
    </p:spTree>
    <p:extLst>
      <p:ext uri="{BB962C8B-B14F-4D97-AF65-F5344CB8AC3E}">
        <p14:creationId xmlns:p14="http://schemas.microsoft.com/office/powerpoint/2010/main" val="285108884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baseline="0" dirty="0" smtClean="0"/>
          </a:p>
        </p:txBody>
      </p:sp>
      <p:sp>
        <p:nvSpPr>
          <p:cNvPr id="4" name="Slide Number Placeholder 3"/>
          <p:cNvSpPr>
            <a:spLocks noGrp="1"/>
          </p:cNvSpPr>
          <p:nvPr>
            <p:ph type="sldNum" sz="quarter" idx="10"/>
          </p:nvPr>
        </p:nvSpPr>
        <p:spPr/>
        <p:txBody>
          <a:bodyPr/>
          <a:lstStyle/>
          <a:p>
            <a:fld id="{5188453A-4840-415A-82AA-DD5F6A92300D}" type="slidenum">
              <a:rPr lang="en-GB" smtClean="0"/>
              <a:t>7</a:t>
            </a:fld>
            <a:endParaRPr lang="en-GB"/>
          </a:p>
        </p:txBody>
      </p:sp>
    </p:spTree>
    <p:extLst>
      <p:ext uri="{BB962C8B-B14F-4D97-AF65-F5344CB8AC3E}">
        <p14:creationId xmlns:p14="http://schemas.microsoft.com/office/powerpoint/2010/main" val="172947516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sz="1200" dirty="0" smtClean="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Slide Number Placeholder 3"/>
          <p:cNvSpPr>
            <a:spLocks noGrp="1"/>
          </p:cNvSpPr>
          <p:nvPr>
            <p:ph type="sldNum" sz="quarter" idx="10"/>
          </p:nvPr>
        </p:nvSpPr>
        <p:spPr/>
        <p:txBody>
          <a:bodyPr/>
          <a:lstStyle/>
          <a:p>
            <a:fld id="{5188453A-4840-415A-82AA-DD5F6A92300D}" type="slidenum">
              <a:rPr lang="en-GB" smtClean="0"/>
              <a:t>8</a:t>
            </a:fld>
            <a:endParaRPr lang="en-GB"/>
          </a:p>
        </p:txBody>
      </p:sp>
    </p:spTree>
    <p:extLst>
      <p:ext uri="{BB962C8B-B14F-4D97-AF65-F5344CB8AC3E}">
        <p14:creationId xmlns:p14="http://schemas.microsoft.com/office/powerpoint/2010/main" val="189963620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5188453A-4840-415A-82AA-DD5F6A92300D}" type="slidenum">
              <a:rPr lang="en-GB" smtClean="0"/>
              <a:t>9</a:t>
            </a:fld>
            <a:endParaRPr lang="en-GB"/>
          </a:p>
        </p:txBody>
      </p:sp>
    </p:spTree>
    <p:extLst>
      <p:ext uri="{BB962C8B-B14F-4D97-AF65-F5344CB8AC3E}">
        <p14:creationId xmlns:p14="http://schemas.microsoft.com/office/powerpoint/2010/main" val="21129961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14254189-A16C-4A76-801B-7D9798ADED31}" type="datetimeFigureOut">
              <a:rPr lang="en-GB" smtClean="0"/>
              <a:t>08/05/2019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6AEF57C-DCF7-4CD3-8156-288DD3E1DB20}" type="slidenum">
              <a:rPr lang="en-GB" smtClean="0"/>
              <a:t>‹#›</a:t>
            </a:fld>
            <a:endParaRPr lang="en-GB"/>
          </a:p>
        </p:txBody>
      </p:sp>
    </p:spTree>
    <p:extLst>
      <p:ext uri="{BB962C8B-B14F-4D97-AF65-F5344CB8AC3E}">
        <p14:creationId xmlns:p14="http://schemas.microsoft.com/office/powerpoint/2010/main" val="446615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14254189-A16C-4A76-801B-7D9798ADED31}" type="datetimeFigureOut">
              <a:rPr lang="en-GB" smtClean="0"/>
              <a:t>08/05/2019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6AEF57C-DCF7-4CD3-8156-288DD3E1DB20}" type="slidenum">
              <a:rPr lang="en-GB" smtClean="0"/>
              <a:t>‹#›</a:t>
            </a:fld>
            <a:endParaRPr lang="en-GB"/>
          </a:p>
        </p:txBody>
      </p:sp>
    </p:spTree>
    <p:extLst>
      <p:ext uri="{BB962C8B-B14F-4D97-AF65-F5344CB8AC3E}">
        <p14:creationId xmlns:p14="http://schemas.microsoft.com/office/powerpoint/2010/main" val="22267082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14254189-A16C-4A76-801B-7D9798ADED31}" type="datetimeFigureOut">
              <a:rPr lang="en-GB" smtClean="0"/>
              <a:t>08/05/2019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6AEF57C-DCF7-4CD3-8156-288DD3E1DB20}" type="slidenum">
              <a:rPr lang="en-GB" smtClean="0"/>
              <a:t>‹#›</a:t>
            </a:fld>
            <a:endParaRPr lang="en-GB"/>
          </a:p>
        </p:txBody>
      </p:sp>
    </p:spTree>
    <p:extLst>
      <p:ext uri="{BB962C8B-B14F-4D97-AF65-F5344CB8AC3E}">
        <p14:creationId xmlns:p14="http://schemas.microsoft.com/office/powerpoint/2010/main" val="34350281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14254189-A16C-4A76-801B-7D9798ADED31}" type="datetimeFigureOut">
              <a:rPr lang="en-GB" smtClean="0"/>
              <a:t>08/05/2019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6AEF57C-DCF7-4CD3-8156-288DD3E1DB20}" type="slidenum">
              <a:rPr lang="en-GB" smtClean="0"/>
              <a:t>‹#›</a:t>
            </a:fld>
            <a:endParaRPr lang="en-GB"/>
          </a:p>
        </p:txBody>
      </p:sp>
    </p:spTree>
    <p:extLst>
      <p:ext uri="{BB962C8B-B14F-4D97-AF65-F5344CB8AC3E}">
        <p14:creationId xmlns:p14="http://schemas.microsoft.com/office/powerpoint/2010/main" val="34653212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4254189-A16C-4A76-801B-7D9798ADED31}" type="datetimeFigureOut">
              <a:rPr lang="en-GB" smtClean="0"/>
              <a:t>08/05/2019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6AEF57C-DCF7-4CD3-8156-288DD3E1DB20}" type="slidenum">
              <a:rPr lang="en-GB" smtClean="0"/>
              <a:t>‹#›</a:t>
            </a:fld>
            <a:endParaRPr lang="en-GB"/>
          </a:p>
        </p:txBody>
      </p:sp>
    </p:spTree>
    <p:extLst>
      <p:ext uri="{BB962C8B-B14F-4D97-AF65-F5344CB8AC3E}">
        <p14:creationId xmlns:p14="http://schemas.microsoft.com/office/powerpoint/2010/main" val="20779671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14254189-A16C-4A76-801B-7D9798ADED31}" type="datetimeFigureOut">
              <a:rPr lang="en-GB" smtClean="0"/>
              <a:t>08/05/2019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6AEF57C-DCF7-4CD3-8156-288DD3E1DB20}" type="slidenum">
              <a:rPr lang="en-GB" smtClean="0"/>
              <a:t>‹#›</a:t>
            </a:fld>
            <a:endParaRPr lang="en-GB"/>
          </a:p>
        </p:txBody>
      </p:sp>
    </p:spTree>
    <p:extLst>
      <p:ext uri="{BB962C8B-B14F-4D97-AF65-F5344CB8AC3E}">
        <p14:creationId xmlns:p14="http://schemas.microsoft.com/office/powerpoint/2010/main" val="12517715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14254189-A16C-4A76-801B-7D9798ADED31}" type="datetimeFigureOut">
              <a:rPr lang="en-GB" smtClean="0"/>
              <a:t>08/05/2019</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36AEF57C-DCF7-4CD3-8156-288DD3E1DB20}" type="slidenum">
              <a:rPr lang="en-GB" smtClean="0"/>
              <a:t>‹#›</a:t>
            </a:fld>
            <a:endParaRPr lang="en-GB"/>
          </a:p>
        </p:txBody>
      </p:sp>
    </p:spTree>
    <p:extLst>
      <p:ext uri="{BB962C8B-B14F-4D97-AF65-F5344CB8AC3E}">
        <p14:creationId xmlns:p14="http://schemas.microsoft.com/office/powerpoint/2010/main" val="39961059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14254189-A16C-4A76-801B-7D9798ADED31}" type="datetimeFigureOut">
              <a:rPr lang="en-GB" smtClean="0"/>
              <a:t>08/05/2019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36AEF57C-DCF7-4CD3-8156-288DD3E1DB20}" type="slidenum">
              <a:rPr lang="en-GB" smtClean="0"/>
              <a:t>‹#›</a:t>
            </a:fld>
            <a:endParaRPr lang="en-GB"/>
          </a:p>
        </p:txBody>
      </p:sp>
    </p:spTree>
    <p:extLst>
      <p:ext uri="{BB962C8B-B14F-4D97-AF65-F5344CB8AC3E}">
        <p14:creationId xmlns:p14="http://schemas.microsoft.com/office/powerpoint/2010/main" val="17402351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4254189-A16C-4A76-801B-7D9798ADED31}" type="datetimeFigureOut">
              <a:rPr lang="en-GB" smtClean="0"/>
              <a:t>08/05/2019</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36AEF57C-DCF7-4CD3-8156-288DD3E1DB20}" type="slidenum">
              <a:rPr lang="en-GB" smtClean="0"/>
              <a:t>‹#›</a:t>
            </a:fld>
            <a:endParaRPr lang="en-GB"/>
          </a:p>
        </p:txBody>
      </p:sp>
    </p:spTree>
    <p:extLst>
      <p:ext uri="{BB962C8B-B14F-4D97-AF65-F5344CB8AC3E}">
        <p14:creationId xmlns:p14="http://schemas.microsoft.com/office/powerpoint/2010/main" val="13331450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4254189-A16C-4A76-801B-7D9798ADED31}" type="datetimeFigureOut">
              <a:rPr lang="en-GB" smtClean="0"/>
              <a:t>08/05/2019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6AEF57C-DCF7-4CD3-8156-288DD3E1DB20}" type="slidenum">
              <a:rPr lang="en-GB" smtClean="0"/>
              <a:t>‹#›</a:t>
            </a:fld>
            <a:endParaRPr lang="en-GB"/>
          </a:p>
        </p:txBody>
      </p:sp>
    </p:spTree>
    <p:extLst>
      <p:ext uri="{BB962C8B-B14F-4D97-AF65-F5344CB8AC3E}">
        <p14:creationId xmlns:p14="http://schemas.microsoft.com/office/powerpoint/2010/main" val="30916323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4254189-A16C-4A76-801B-7D9798ADED31}" type="datetimeFigureOut">
              <a:rPr lang="en-GB" smtClean="0"/>
              <a:t>08/05/2019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6AEF57C-DCF7-4CD3-8156-288DD3E1DB20}" type="slidenum">
              <a:rPr lang="en-GB" smtClean="0"/>
              <a:t>‹#›</a:t>
            </a:fld>
            <a:endParaRPr lang="en-GB"/>
          </a:p>
        </p:txBody>
      </p:sp>
    </p:spTree>
    <p:extLst>
      <p:ext uri="{BB962C8B-B14F-4D97-AF65-F5344CB8AC3E}">
        <p14:creationId xmlns:p14="http://schemas.microsoft.com/office/powerpoint/2010/main" val="21642111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4254189-A16C-4A76-801B-7D9798ADED31}" type="datetimeFigureOut">
              <a:rPr lang="en-GB" smtClean="0"/>
              <a:t>08/05/2019</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6AEF57C-DCF7-4CD3-8156-288DD3E1DB20}" type="slidenum">
              <a:rPr lang="en-GB" smtClean="0"/>
              <a:t>‹#›</a:t>
            </a:fld>
            <a:endParaRPr lang="en-GB"/>
          </a:p>
        </p:txBody>
      </p:sp>
    </p:spTree>
    <p:extLst>
      <p:ext uri="{BB962C8B-B14F-4D97-AF65-F5344CB8AC3E}">
        <p14:creationId xmlns:p14="http://schemas.microsoft.com/office/powerpoint/2010/main" val="47638506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2.xml"/><Relationship Id="rId1" Type="http://schemas.openxmlformats.org/officeDocument/2006/relationships/slideLayout" Target="../slideLayouts/slideLayout6.xml"/><Relationship Id="rId4" Type="http://schemas.openxmlformats.org/officeDocument/2006/relationships/image" Target="../media/image4.png"/></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solidFill>
            <a:schemeClr val="accent6">
              <a:lumMod val="40000"/>
              <a:lumOff val="60000"/>
            </a:schemeClr>
          </a:solidFill>
        </p:spPr>
        <p:txBody>
          <a:bodyPr/>
          <a:lstStyle/>
          <a:p>
            <a:pPr>
              <a:lnSpc>
                <a:spcPct val="100000"/>
              </a:lnSpc>
            </a:pPr>
            <a:r>
              <a:rPr lang="en-GB" b="1" dirty="0" smtClean="0">
                <a:solidFill>
                  <a:schemeClr val="accent6">
                    <a:lumMod val="50000"/>
                  </a:schemeClr>
                </a:solidFill>
              </a:rPr>
              <a:t>Acute Care at Home (AC@H)</a:t>
            </a:r>
            <a:r>
              <a:rPr lang="en-GB" b="1" dirty="0" smtClean="0"/>
              <a:t/>
            </a:r>
            <a:br>
              <a:rPr lang="en-GB" b="1" dirty="0" smtClean="0"/>
            </a:br>
            <a:r>
              <a:rPr lang="en-GB" sz="4000" b="1" dirty="0" smtClean="0"/>
              <a:t>Lessons Learned</a:t>
            </a:r>
            <a:endParaRPr lang="en-GB" sz="4000" b="1" dirty="0"/>
          </a:p>
        </p:txBody>
      </p:sp>
      <p:sp>
        <p:nvSpPr>
          <p:cNvPr id="3" name="Subtitle 2"/>
          <p:cNvSpPr>
            <a:spLocks noGrp="1"/>
          </p:cNvSpPr>
          <p:nvPr>
            <p:ph type="subTitle" idx="1"/>
          </p:nvPr>
        </p:nvSpPr>
        <p:spPr>
          <a:xfrm>
            <a:off x="1524000" y="3822139"/>
            <a:ext cx="9144000" cy="1655762"/>
          </a:xfrm>
        </p:spPr>
        <p:txBody>
          <a:bodyPr>
            <a:normAutofit/>
          </a:bodyPr>
          <a:lstStyle/>
          <a:p>
            <a:r>
              <a:rPr lang="en-GB" i="1" dirty="0" smtClean="0"/>
              <a:t>Katherine Karacaoglu (Public Health Researcher)</a:t>
            </a:r>
          </a:p>
          <a:p>
            <a:r>
              <a:rPr lang="en-GB" i="1" dirty="0" smtClean="0"/>
              <a:t>Denise Johnson (AC@H Team Leader) </a:t>
            </a:r>
            <a:endParaRPr lang="en-GB" i="1" dirty="0" smtClean="0"/>
          </a:p>
          <a:p>
            <a:r>
              <a:rPr lang="en-GB" i="1" dirty="0" smtClean="0"/>
              <a:t>08/05/2019</a:t>
            </a:r>
            <a:endParaRPr lang="en-GB" i="1" dirty="0"/>
          </a:p>
        </p:txBody>
      </p:sp>
      <p:pic>
        <p:nvPicPr>
          <p:cNvPr id="4" name="Picture 2" descr="Related imag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431172" y="5790077"/>
            <a:ext cx="4990567" cy="85187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3376455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315008" y="2359230"/>
            <a:ext cx="11179000" cy="3955198"/>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Rectangle 5"/>
          <p:cNvSpPr/>
          <p:nvPr/>
        </p:nvSpPr>
        <p:spPr>
          <a:xfrm>
            <a:off x="315008" y="2333879"/>
            <a:ext cx="11179000" cy="504910"/>
          </a:xfrm>
          <a:prstGeom prst="rect">
            <a:avLst/>
          </a:prstGeom>
          <a:solidFill>
            <a:schemeClr val="accent6">
              <a:lumMod val="7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Rectangle 2"/>
          <p:cNvSpPr/>
          <p:nvPr/>
        </p:nvSpPr>
        <p:spPr>
          <a:xfrm>
            <a:off x="0" y="365125"/>
            <a:ext cx="12192000" cy="1235075"/>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p:cNvSpPr>
            <a:spLocks noGrp="1"/>
          </p:cNvSpPr>
          <p:nvPr>
            <p:ph type="title"/>
          </p:nvPr>
        </p:nvSpPr>
        <p:spPr>
          <a:xfrm>
            <a:off x="838200" y="572217"/>
            <a:ext cx="10515600" cy="1325563"/>
          </a:xfrm>
        </p:spPr>
        <p:txBody>
          <a:bodyPr>
            <a:normAutofit fontScale="90000"/>
          </a:bodyPr>
          <a:lstStyle/>
          <a:p>
            <a:r>
              <a:rPr lang="en-GB" sz="4000" b="1" dirty="0">
                <a:solidFill>
                  <a:schemeClr val="accent6">
                    <a:lumMod val="50000"/>
                  </a:schemeClr>
                </a:solidFill>
              </a:rPr>
              <a:t>4</a:t>
            </a:r>
            <a:r>
              <a:rPr lang="en-GB" sz="4000" b="1" dirty="0" smtClean="0">
                <a:solidFill>
                  <a:schemeClr val="accent6">
                    <a:lumMod val="50000"/>
                  </a:schemeClr>
                </a:solidFill>
              </a:rPr>
              <a:t>) </a:t>
            </a:r>
            <a:r>
              <a:rPr lang="en-GB" sz="4000" b="1" dirty="0">
                <a:solidFill>
                  <a:schemeClr val="accent6">
                    <a:lumMod val="50000"/>
                  </a:schemeClr>
                </a:solidFill>
              </a:rPr>
              <a:t>H</a:t>
            </a:r>
            <a:r>
              <a:rPr lang="en-GB" sz="4000" b="1" dirty="0" smtClean="0">
                <a:solidFill>
                  <a:schemeClr val="accent6">
                    <a:lumMod val="50000"/>
                  </a:schemeClr>
                </a:solidFill>
              </a:rPr>
              <a:t>igh staff </a:t>
            </a:r>
            <a:r>
              <a:rPr lang="en-GB" sz="4000" b="1" dirty="0">
                <a:solidFill>
                  <a:schemeClr val="accent6">
                    <a:lumMod val="50000"/>
                  </a:schemeClr>
                </a:solidFill>
              </a:rPr>
              <a:t>satisfaction reported - particularly management </a:t>
            </a:r>
            <a:r>
              <a:rPr lang="en-GB" sz="4000" b="1" dirty="0" smtClean="0">
                <a:solidFill>
                  <a:schemeClr val="accent6">
                    <a:lumMod val="50000"/>
                  </a:schemeClr>
                </a:solidFill>
              </a:rPr>
              <a:t>style</a:t>
            </a:r>
            <a:r>
              <a:rPr lang="en-GB" sz="4000" b="1" dirty="0"/>
              <a:t/>
            </a:r>
            <a:br>
              <a:rPr lang="en-GB" sz="4000" b="1" dirty="0"/>
            </a:br>
            <a:endParaRPr lang="en-GB" sz="4000" b="1" dirty="0">
              <a:solidFill>
                <a:schemeClr val="accent6">
                  <a:lumMod val="50000"/>
                </a:schemeClr>
              </a:solidFill>
            </a:endParaRPr>
          </a:p>
        </p:txBody>
      </p:sp>
      <p:sp>
        <p:nvSpPr>
          <p:cNvPr id="4" name="TextBox 3"/>
          <p:cNvSpPr txBox="1"/>
          <p:nvPr/>
        </p:nvSpPr>
        <p:spPr>
          <a:xfrm>
            <a:off x="2526598" y="1745530"/>
            <a:ext cx="7138804" cy="400110"/>
          </a:xfrm>
          <a:prstGeom prst="rect">
            <a:avLst/>
          </a:prstGeom>
          <a:noFill/>
        </p:spPr>
        <p:txBody>
          <a:bodyPr wrap="square" rtlCol="0">
            <a:spAutoFit/>
          </a:bodyPr>
          <a:lstStyle/>
          <a:p>
            <a:r>
              <a:rPr lang="en-GB" sz="2000" b="1" dirty="0" smtClean="0"/>
              <a:t>The </a:t>
            </a:r>
            <a:r>
              <a:rPr lang="en-GB" sz="2000" b="1" dirty="0"/>
              <a:t>AC@H team were satisfied with their job </a:t>
            </a:r>
            <a:r>
              <a:rPr lang="en-GB" sz="2000" b="1" dirty="0" smtClean="0"/>
              <a:t>- average </a:t>
            </a:r>
            <a:r>
              <a:rPr lang="en-GB" sz="2000" b="1" dirty="0"/>
              <a:t>score </a:t>
            </a:r>
            <a:r>
              <a:rPr lang="en-GB" sz="2000" b="1" dirty="0" smtClean="0"/>
              <a:t>73% </a:t>
            </a:r>
          </a:p>
        </p:txBody>
      </p:sp>
      <p:sp>
        <p:nvSpPr>
          <p:cNvPr id="8" name="TextBox 7"/>
          <p:cNvSpPr txBox="1"/>
          <p:nvPr/>
        </p:nvSpPr>
        <p:spPr>
          <a:xfrm>
            <a:off x="4338395" y="2327734"/>
            <a:ext cx="3836177" cy="461665"/>
          </a:xfrm>
          <a:prstGeom prst="rect">
            <a:avLst/>
          </a:prstGeom>
          <a:noFill/>
        </p:spPr>
        <p:txBody>
          <a:bodyPr wrap="square" rtlCol="0">
            <a:spAutoFit/>
          </a:bodyPr>
          <a:lstStyle/>
          <a:p>
            <a:r>
              <a:rPr lang="en-GB" sz="2400" b="1" dirty="0" smtClean="0">
                <a:solidFill>
                  <a:schemeClr val="bg1"/>
                </a:solidFill>
              </a:rPr>
              <a:t>Management satisfaction</a:t>
            </a:r>
          </a:p>
        </p:txBody>
      </p:sp>
      <p:sp>
        <p:nvSpPr>
          <p:cNvPr id="13" name="Rectangle 12"/>
          <p:cNvSpPr/>
          <p:nvPr/>
        </p:nvSpPr>
        <p:spPr>
          <a:xfrm>
            <a:off x="3716204" y="3066163"/>
            <a:ext cx="6826828" cy="646331"/>
          </a:xfrm>
          <a:prstGeom prst="rect">
            <a:avLst/>
          </a:prstGeom>
        </p:spPr>
        <p:txBody>
          <a:bodyPr wrap="square">
            <a:spAutoFit/>
          </a:bodyPr>
          <a:lstStyle/>
          <a:p>
            <a:r>
              <a:rPr lang="en-GB" dirty="0">
                <a:latin typeface="Calibri" panose="020F0502020204030204" pitchFamily="34" charset="0"/>
                <a:ea typeface="Calibri" panose="020F0502020204030204" pitchFamily="34" charset="0"/>
              </a:rPr>
              <a:t>“</a:t>
            </a:r>
            <a:r>
              <a:rPr lang="en-GB" i="1" dirty="0">
                <a:latin typeface="Calibri" panose="020F0502020204030204" pitchFamily="34" charset="0"/>
                <a:ea typeface="Calibri" panose="020F0502020204030204" pitchFamily="34" charset="0"/>
              </a:rPr>
              <a:t>I think the senior team members are good team players they are, how they include you in </a:t>
            </a:r>
            <a:r>
              <a:rPr lang="en-GB" i="1" dirty="0" smtClean="0">
                <a:latin typeface="Calibri" panose="020F0502020204030204" pitchFamily="34" charset="0"/>
                <a:ea typeface="Calibri" panose="020F0502020204030204" pitchFamily="34" charset="0"/>
              </a:rPr>
              <a:t>everything</a:t>
            </a:r>
            <a:r>
              <a:rPr lang="en-GB" dirty="0" smtClean="0">
                <a:latin typeface="Calibri" panose="020F0502020204030204" pitchFamily="34" charset="0"/>
                <a:ea typeface="Calibri" panose="020F0502020204030204" pitchFamily="34" charset="0"/>
              </a:rPr>
              <a:t>”</a:t>
            </a:r>
            <a:endParaRPr lang="en-GB" dirty="0"/>
          </a:p>
        </p:txBody>
      </p:sp>
      <p:sp>
        <p:nvSpPr>
          <p:cNvPr id="14" name="Rectangle 13"/>
          <p:cNvSpPr/>
          <p:nvPr/>
        </p:nvSpPr>
        <p:spPr>
          <a:xfrm>
            <a:off x="3716205" y="5067608"/>
            <a:ext cx="6909124" cy="923330"/>
          </a:xfrm>
          <a:prstGeom prst="rect">
            <a:avLst/>
          </a:prstGeom>
        </p:spPr>
        <p:txBody>
          <a:bodyPr wrap="square">
            <a:spAutoFit/>
          </a:bodyPr>
          <a:lstStyle/>
          <a:p>
            <a:r>
              <a:rPr lang="en-GB" dirty="0">
                <a:latin typeface="Calibri" panose="020F0502020204030204" pitchFamily="34" charset="0"/>
                <a:ea typeface="Calibri" panose="020F0502020204030204" pitchFamily="34" charset="0"/>
              </a:rPr>
              <a:t>“</a:t>
            </a:r>
            <a:r>
              <a:rPr lang="en-GB" i="1" dirty="0">
                <a:latin typeface="Calibri" panose="020F0502020204030204" pitchFamily="34" charset="0"/>
                <a:ea typeface="Calibri" panose="020F0502020204030204" pitchFamily="34" charset="0"/>
              </a:rPr>
              <a:t>any changes with the patient, we have a meeting and discuss the patient and we’re asked for feedback once we’ve seen the patient so I do feel like we are really included</a:t>
            </a:r>
            <a:r>
              <a:rPr lang="en-GB" dirty="0">
                <a:latin typeface="Calibri" panose="020F0502020204030204" pitchFamily="34" charset="0"/>
                <a:ea typeface="Calibri" panose="020F0502020204030204" pitchFamily="34" charset="0"/>
              </a:rPr>
              <a:t>”</a:t>
            </a:r>
            <a:r>
              <a:rPr lang="en-GB" dirty="0">
                <a:solidFill>
                  <a:srgbClr val="000000"/>
                </a:solidFill>
                <a:latin typeface="Calibri" panose="020F0502020204030204" pitchFamily="34" charset="0"/>
                <a:ea typeface="Times New Roman" panose="02020603050405020304" pitchFamily="18" charset="0"/>
              </a:rPr>
              <a:t> </a:t>
            </a:r>
            <a:endParaRPr lang="en-GB" dirty="0"/>
          </a:p>
        </p:txBody>
      </p:sp>
      <p:sp>
        <p:nvSpPr>
          <p:cNvPr id="17" name="Rectangle 16"/>
          <p:cNvSpPr/>
          <p:nvPr/>
        </p:nvSpPr>
        <p:spPr>
          <a:xfrm>
            <a:off x="3716205" y="4013663"/>
            <a:ext cx="6826828" cy="646331"/>
          </a:xfrm>
          <a:prstGeom prst="rect">
            <a:avLst/>
          </a:prstGeom>
        </p:spPr>
        <p:txBody>
          <a:bodyPr wrap="square">
            <a:spAutoFit/>
          </a:bodyPr>
          <a:lstStyle/>
          <a:p>
            <a:r>
              <a:rPr lang="en-GB" dirty="0" smtClean="0">
                <a:latin typeface="Calibri" panose="020F0502020204030204" pitchFamily="34" charset="0"/>
                <a:ea typeface="Calibri" panose="020F0502020204030204" pitchFamily="34" charset="0"/>
              </a:rPr>
              <a:t>“</a:t>
            </a:r>
            <a:r>
              <a:rPr lang="en-GB" i="1" dirty="0" smtClean="0">
                <a:latin typeface="Calibri" panose="020F0502020204030204" pitchFamily="34" charset="0"/>
                <a:ea typeface="Calibri" panose="020F0502020204030204" pitchFamily="34" charset="0"/>
              </a:rPr>
              <a:t>There </a:t>
            </a:r>
            <a:r>
              <a:rPr lang="en-GB" i="1" dirty="0">
                <a:latin typeface="Calibri" panose="020F0502020204030204" pitchFamily="34" charset="0"/>
                <a:ea typeface="Calibri" panose="020F0502020204030204" pitchFamily="34" charset="0"/>
              </a:rPr>
              <a:t>is no like, you know, hierarchy or things like that. Everyone is treated as an equal</a:t>
            </a:r>
            <a:r>
              <a:rPr lang="en-GB" dirty="0">
                <a:latin typeface="Calibri" panose="020F0502020204030204" pitchFamily="34" charset="0"/>
                <a:ea typeface="Calibri" panose="020F0502020204030204" pitchFamily="34" charset="0"/>
              </a:rPr>
              <a:t>”</a:t>
            </a:r>
            <a:r>
              <a:rPr lang="en-GB" dirty="0">
                <a:solidFill>
                  <a:srgbClr val="000000"/>
                </a:solidFill>
                <a:latin typeface="Calibri" panose="020F0502020204030204" pitchFamily="34" charset="0"/>
                <a:ea typeface="Times New Roman" panose="02020603050405020304" pitchFamily="18" charset="0"/>
              </a:rPr>
              <a:t> </a:t>
            </a:r>
            <a:endParaRPr lang="en-GB" dirty="0"/>
          </a:p>
        </p:txBody>
      </p:sp>
      <p:sp>
        <p:nvSpPr>
          <p:cNvPr id="18" name="TextBox 17"/>
          <p:cNvSpPr txBox="1"/>
          <p:nvPr/>
        </p:nvSpPr>
        <p:spPr>
          <a:xfrm>
            <a:off x="454714" y="5113775"/>
            <a:ext cx="2292226" cy="830997"/>
          </a:xfrm>
          <a:prstGeom prst="rect">
            <a:avLst/>
          </a:prstGeom>
          <a:noFill/>
        </p:spPr>
        <p:txBody>
          <a:bodyPr wrap="square" rtlCol="0">
            <a:spAutoFit/>
          </a:bodyPr>
          <a:lstStyle/>
          <a:p>
            <a:r>
              <a:rPr lang="en-GB" sz="2400" b="1" dirty="0" smtClean="0"/>
              <a:t>Included in decision making</a:t>
            </a:r>
            <a:endParaRPr lang="en-GB" sz="2400" b="1" dirty="0"/>
          </a:p>
        </p:txBody>
      </p:sp>
      <p:sp>
        <p:nvSpPr>
          <p:cNvPr id="19" name="TextBox 18"/>
          <p:cNvSpPr txBox="1"/>
          <p:nvPr/>
        </p:nvSpPr>
        <p:spPr>
          <a:xfrm>
            <a:off x="418076" y="4105997"/>
            <a:ext cx="2339683" cy="461665"/>
          </a:xfrm>
          <a:prstGeom prst="rect">
            <a:avLst/>
          </a:prstGeom>
          <a:noFill/>
        </p:spPr>
        <p:txBody>
          <a:bodyPr wrap="square" rtlCol="0">
            <a:spAutoFit/>
          </a:bodyPr>
          <a:lstStyle/>
          <a:p>
            <a:r>
              <a:rPr lang="en-GB" sz="2400" b="1" dirty="0" smtClean="0"/>
              <a:t>Non-Hierarchical</a:t>
            </a:r>
            <a:endParaRPr lang="en-GB" sz="2400" b="1" dirty="0"/>
          </a:p>
        </p:txBody>
      </p:sp>
      <p:sp>
        <p:nvSpPr>
          <p:cNvPr id="20" name="TextBox 19"/>
          <p:cNvSpPr txBox="1"/>
          <p:nvPr/>
        </p:nvSpPr>
        <p:spPr>
          <a:xfrm>
            <a:off x="454714" y="3110803"/>
            <a:ext cx="1805109" cy="461665"/>
          </a:xfrm>
          <a:prstGeom prst="rect">
            <a:avLst/>
          </a:prstGeom>
          <a:noFill/>
        </p:spPr>
        <p:txBody>
          <a:bodyPr wrap="square" rtlCol="0">
            <a:spAutoFit/>
          </a:bodyPr>
          <a:lstStyle/>
          <a:p>
            <a:r>
              <a:rPr lang="en-GB" sz="2400" b="1" dirty="0" smtClean="0"/>
              <a:t>Transparent </a:t>
            </a:r>
            <a:endParaRPr lang="en-GB" sz="2400" b="1" dirty="0"/>
          </a:p>
        </p:txBody>
      </p:sp>
    </p:spTree>
    <p:extLst>
      <p:ext uri="{BB962C8B-B14F-4D97-AF65-F5344CB8AC3E}">
        <p14:creationId xmlns:p14="http://schemas.microsoft.com/office/powerpoint/2010/main" val="304315876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365125"/>
            <a:ext cx="12192000" cy="1235075"/>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p:cNvSpPr>
            <a:spLocks noGrp="1"/>
          </p:cNvSpPr>
          <p:nvPr>
            <p:ph type="title"/>
          </p:nvPr>
        </p:nvSpPr>
        <p:spPr>
          <a:xfrm>
            <a:off x="374904" y="353509"/>
            <a:ext cx="11442192" cy="1325563"/>
          </a:xfrm>
        </p:spPr>
        <p:txBody>
          <a:bodyPr>
            <a:normAutofit fontScale="90000"/>
          </a:bodyPr>
          <a:lstStyle/>
          <a:p>
            <a:pPr algn="ctr"/>
            <a:r>
              <a:rPr lang="en-GB" sz="4000" b="1" dirty="0"/>
              <a:t>5</a:t>
            </a:r>
            <a:r>
              <a:rPr lang="en-GB" sz="4000" b="1" dirty="0" smtClean="0"/>
              <a:t>) </a:t>
            </a:r>
            <a:r>
              <a:rPr lang="en-GB" sz="4000" b="1" dirty="0"/>
              <a:t>Training is necessary to upskill, but restricts service provision if carried out during working hours in a small team </a:t>
            </a:r>
          </a:p>
        </p:txBody>
      </p:sp>
      <p:pic>
        <p:nvPicPr>
          <p:cNvPr id="6" name="Picture 5"/>
          <p:cNvPicPr>
            <a:picLocks noChangeAspect="1"/>
          </p:cNvPicPr>
          <p:nvPr/>
        </p:nvPicPr>
        <p:blipFill>
          <a:blip r:embed="rId3"/>
          <a:stretch>
            <a:fillRect/>
          </a:stretch>
        </p:blipFill>
        <p:spPr>
          <a:xfrm>
            <a:off x="5676637" y="2036657"/>
            <a:ext cx="5949959" cy="3702848"/>
          </a:xfrm>
          <a:prstGeom prst="rect">
            <a:avLst/>
          </a:prstGeom>
        </p:spPr>
      </p:pic>
      <p:sp>
        <p:nvSpPr>
          <p:cNvPr id="7" name="TextBox 6"/>
          <p:cNvSpPr txBox="1"/>
          <p:nvPr/>
        </p:nvSpPr>
        <p:spPr>
          <a:xfrm>
            <a:off x="308915" y="2311140"/>
            <a:ext cx="5207289" cy="2862322"/>
          </a:xfrm>
          <a:prstGeom prst="rect">
            <a:avLst/>
          </a:prstGeom>
          <a:noFill/>
        </p:spPr>
        <p:txBody>
          <a:bodyPr wrap="square" rtlCol="0">
            <a:spAutoFit/>
          </a:bodyPr>
          <a:lstStyle/>
          <a:p>
            <a:pPr>
              <a:lnSpc>
                <a:spcPct val="150000"/>
              </a:lnSpc>
            </a:pPr>
            <a:r>
              <a:rPr lang="en-GB" sz="2000" dirty="0" smtClean="0"/>
              <a:t>On the assumption cannot recruit skilled APs..</a:t>
            </a:r>
          </a:p>
          <a:p>
            <a:pPr>
              <a:lnSpc>
                <a:spcPct val="150000"/>
              </a:lnSpc>
            </a:pPr>
            <a:r>
              <a:rPr lang="en-GB" sz="2000" b="1" dirty="0" smtClean="0"/>
              <a:t>Two options:</a:t>
            </a:r>
          </a:p>
          <a:p>
            <a:pPr>
              <a:lnSpc>
                <a:spcPct val="150000"/>
              </a:lnSpc>
            </a:pPr>
            <a:r>
              <a:rPr lang="en-GB" sz="2000" b="1" dirty="0" smtClean="0"/>
              <a:t>1) </a:t>
            </a:r>
            <a:r>
              <a:rPr lang="en-GB" sz="2000" dirty="0" smtClean="0"/>
              <a:t>Prioritising </a:t>
            </a:r>
            <a:r>
              <a:rPr lang="en-GB" sz="2000" dirty="0"/>
              <a:t>u</a:t>
            </a:r>
            <a:r>
              <a:rPr lang="en-GB" sz="2000" dirty="0" smtClean="0"/>
              <a:t>pskill staff will limit service operation in the short to medium term </a:t>
            </a:r>
          </a:p>
          <a:p>
            <a:pPr>
              <a:lnSpc>
                <a:spcPct val="150000"/>
              </a:lnSpc>
            </a:pPr>
            <a:r>
              <a:rPr lang="en-GB" sz="2000" b="1" dirty="0" smtClean="0"/>
              <a:t>2) </a:t>
            </a:r>
            <a:r>
              <a:rPr lang="en-GB" sz="2000" dirty="0" smtClean="0"/>
              <a:t>Prioritising limited upskilling of staff and consequently acuity of patients </a:t>
            </a:r>
          </a:p>
        </p:txBody>
      </p:sp>
      <p:sp>
        <p:nvSpPr>
          <p:cNvPr id="9" name="Rectangle 8"/>
          <p:cNvSpPr/>
          <p:nvPr/>
        </p:nvSpPr>
        <p:spPr>
          <a:xfrm>
            <a:off x="279009" y="2259203"/>
            <a:ext cx="5076762" cy="3004774"/>
          </a:xfrm>
          <a:prstGeom prst="rect">
            <a:avLst/>
          </a:prstGeom>
          <a:noFill/>
          <a:ln w="38100">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88268752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271054" y="1907504"/>
            <a:ext cx="5379938" cy="390379"/>
          </a:xfrm>
          <a:prstGeom prst="rect">
            <a:avLst/>
          </a:prstGeom>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4" name="Rectangle 13"/>
          <p:cNvSpPr/>
          <p:nvPr/>
        </p:nvSpPr>
        <p:spPr>
          <a:xfrm>
            <a:off x="5891349" y="1888676"/>
            <a:ext cx="6180054" cy="39038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Rectangle 2"/>
          <p:cNvSpPr/>
          <p:nvPr/>
        </p:nvSpPr>
        <p:spPr>
          <a:xfrm>
            <a:off x="0" y="365125"/>
            <a:ext cx="12192000" cy="1235075"/>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p:cNvSpPr>
            <a:spLocks noGrp="1"/>
          </p:cNvSpPr>
          <p:nvPr>
            <p:ph type="title"/>
          </p:nvPr>
        </p:nvSpPr>
        <p:spPr>
          <a:xfrm>
            <a:off x="-100584" y="363994"/>
            <a:ext cx="12292584" cy="1325563"/>
          </a:xfrm>
        </p:spPr>
        <p:txBody>
          <a:bodyPr>
            <a:normAutofit fontScale="90000"/>
          </a:bodyPr>
          <a:lstStyle/>
          <a:p>
            <a:pPr algn="ctr"/>
            <a:r>
              <a:rPr lang="en-GB" sz="3200" b="1" dirty="0"/>
              <a:t>6</a:t>
            </a:r>
            <a:r>
              <a:rPr lang="en-GB" sz="3200" b="1" dirty="0" smtClean="0"/>
              <a:t>) </a:t>
            </a:r>
            <a:r>
              <a:rPr lang="en-GB" sz="3200" dirty="0"/>
              <a:t>Considering localised recruitment challenges, theoretically-sound models of care delivery should be sought out and adapted to deliver locally to account for these challenges</a:t>
            </a:r>
            <a:r>
              <a:rPr lang="en-GB" sz="3200" dirty="0" smtClean="0"/>
              <a:t>.</a:t>
            </a:r>
            <a:endParaRPr lang="en-GB" sz="3200" b="1" u="sng" dirty="0"/>
          </a:p>
        </p:txBody>
      </p:sp>
      <p:pic>
        <p:nvPicPr>
          <p:cNvPr id="7" name="Picture 6"/>
          <p:cNvPicPr>
            <a:picLocks noChangeAspect="1"/>
          </p:cNvPicPr>
          <p:nvPr/>
        </p:nvPicPr>
        <p:blipFill>
          <a:blip r:embed="rId3"/>
          <a:stretch>
            <a:fillRect/>
          </a:stretch>
        </p:blipFill>
        <p:spPr>
          <a:xfrm>
            <a:off x="10083704" y="2896597"/>
            <a:ext cx="1809646" cy="2544255"/>
          </a:xfrm>
          <a:prstGeom prst="rect">
            <a:avLst/>
          </a:prstGeom>
        </p:spPr>
      </p:pic>
      <p:pic>
        <p:nvPicPr>
          <p:cNvPr id="8" name="Picture 7"/>
          <p:cNvPicPr>
            <a:picLocks noChangeAspect="1"/>
          </p:cNvPicPr>
          <p:nvPr/>
        </p:nvPicPr>
        <p:blipFill>
          <a:blip r:embed="rId4"/>
          <a:stretch>
            <a:fillRect/>
          </a:stretch>
        </p:blipFill>
        <p:spPr>
          <a:xfrm>
            <a:off x="198611" y="2475955"/>
            <a:ext cx="5571665" cy="3385540"/>
          </a:xfrm>
          <a:prstGeom prst="rect">
            <a:avLst/>
          </a:prstGeom>
        </p:spPr>
      </p:pic>
      <p:sp>
        <p:nvSpPr>
          <p:cNvPr id="9" name="TextBox 8"/>
          <p:cNvSpPr txBox="1"/>
          <p:nvPr/>
        </p:nvSpPr>
        <p:spPr>
          <a:xfrm>
            <a:off x="1071253" y="1888676"/>
            <a:ext cx="3359216" cy="369332"/>
          </a:xfrm>
          <a:prstGeom prst="rect">
            <a:avLst/>
          </a:prstGeom>
          <a:noFill/>
        </p:spPr>
        <p:txBody>
          <a:bodyPr wrap="square" rtlCol="0">
            <a:spAutoFit/>
          </a:bodyPr>
          <a:lstStyle/>
          <a:p>
            <a:r>
              <a:rPr lang="en-GB" b="1" dirty="0" smtClean="0">
                <a:solidFill>
                  <a:schemeClr val="bg1"/>
                </a:solidFill>
              </a:rPr>
              <a:t>Currently: </a:t>
            </a:r>
            <a:r>
              <a:rPr lang="en-GB" b="1" dirty="0">
                <a:solidFill>
                  <a:schemeClr val="bg1"/>
                </a:solidFill>
              </a:rPr>
              <a:t>r</a:t>
            </a:r>
            <a:r>
              <a:rPr lang="en-GB" b="1" dirty="0" smtClean="0">
                <a:solidFill>
                  <a:schemeClr val="bg1"/>
                </a:solidFill>
              </a:rPr>
              <a:t>eablement </a:t>
            </a:r>
            <a:r>
              <a:rPr lang="en-GB" b="1" dirty="0">
                <a:solidFill>
                  <a:schemeClr val="bg1"/>
                </a:solidFill>
              </a:rPr>
              <a:t>s</a:t>
            </a:r>
            <a:r>
              <a:rPr lang="en-GB" b="1" dirty="0" smtClean="0">
                <a:solidFill>
                  <a:schemeClr val="bg1"/>
                </a:solidFill>
              </a:rPr>
              <a:t>upport</a:t>
            </a:r>
            <a:endParaRPr lang="en-GB" b="1" dirty="0">
              <a:solidFill>
                <a:schemeClr val="bg1"/>
              </a:solidFill>
            </a:endParaRPr>
          </a:p>
        </p:txBody>
      </p:sp>
      <p:sp>
        <p:nvSpPr>
          <p:cNvPr id="10" name="TextBox 9"/>
          <p:cNvSpPr txBox="1"/>
          <p:nvPr/>
        </p:nvSpPr>
        <p:spPr>
          <a:xfrm>
            <a:off x="6045708" y="3202542"/>
            <a:ext cx="3877708" cy="2554545"/>
          </a:xfrm>
          <a:prstGeom prst="rect">
            <a:avLst/>
          </a:prstGeom>
          <a:noFill/>
        </p:spPr>
        <p:txBody>
          <a:bodyPr wrap="square" rtlCol="0">
            <a:spAutoFit/>
          </a:bodyPr>
          <a:lstStyle/>
          <a:p>
            <a:pPr marL="342900" indent="-342900">
              <a:buFont typeface="Arial" panose="020B0604020202020204" pitchFamily="34" charset="0"/>
              <a:buChar char="•"/>
            </a:pPr>
            <a:r>
              <a:rPr lang="en-GB" sz="2000" b="1" dirty="0" smtClean="0"/>
              <a:t>Advanced Practitioners </a:t>
            </a:r>
          </a:p>
          <a:p>
            <a:pPr marL="342900" indent="-342900">
              <a:buFont typeface="Arial" panose="020B0604020202020204" pitchFamily="34" charset="0"/>
              <a:buChar char="•"/>
            </a:pPr>
            <a:r>
              <a:rPr lang="en-GB" sz="2000" b="1" dirty="0"/>
              <a:t>R</a:t>
            </a:r>
            <a:r>
              <a:rPr lang="en-GB" sz="2000" b="1" dirty="0" smtClean="0"/>
              <a:t>equire clinical oversight - </a:t>
            </a:r>
            <a:r>
              <a:rPr lang="en-GB" sz="2000" b="1" dirty="0"/>
              <a:t>s</a:t>
            </a:r>
            <a:r>
              <a:rPr lang="en-GB" sz="2000" b="1" dirty="0" smtClean="0"/>
              <a:t>upervisory model in both acute &amp; community settings </a:t>
            </a:r>
            <a:r>
              <a:rPr lang="en-GB" sz="2000" dirty="0" smtClean="0"/>
              <a:t>(Goldberg et al., 2016; Oliver, 2017)</a:t>
            </a:r>
          </a:p>
          <a:p>
            <a:pPr marL="342900" indent="-342900">
              <a:buFont typeface="Arial" panose="020B0604020202020204" pitchFamily="34" charset="0"/>
              <a:buChar char="•"/>
            </a:pPr>
            <a:r>
              <a:rPr lang="en-GB" sz="2000" b="1" dirty="0" smtClean="0"/>
              <a:t>Could a GP with special interests take on this role?</a:t>
            </a:r>
          </a:p>
        </p:txBody>
      </p:sp>
      <p:sp>
        <p:nvSpPr>
          <p:cNvPr id="12" name="TextBox 11"/>
          <p:cNvSpPr txBox="1"/>
          <p:nvPr/>
        </p:nvSpPr>
        <p:spPr>
          <a:xfrm>
            <a:off x="7629311" y="1909724"/>
            <a:ext cx="3359216" cy="369332"/>
          </a:xfrm>
          <a:prstGeom prst="rect">
            <a:avLst/>
          </a:prstGeom>
          <a:noFill/>
          <a:ln>
            <a:noFill/>
          </a:ln>
        </p:spPr>
        <p:txBody>
          <a:bodyPr wrap="square" rtlCol="0">
            <a:spAutoFit/>
          </a:bodyPr>
          <a:lstStyle/>
          <a:p>
            <a:r>
              <a:rPr lang="en-GB" b="1" dirty="0" smtClean="0">
                <a:solidFill>
                  <a:schemeClr val="bg1"/>
                </a:solidFill>
              </a:rPr>
              <a:t>For service </a:t>
            </a:r>
            <a:r>
              <a:rPr lang="en-GB" b="1" dirty="0">
                <a:solidFill>
                  <a:schemeClr val="bg1"/>
                </a:solidFill>
              </a:rPr>
              <a:t>d</a:t>
            </a:r>
            <a:r>
              <a:rPr lang="en-GB" b="1" dirty="0" smtClean="0">
                <a:solidFill>
                  <a:schemeClr val="bg1"/>
                </a:solidFill>
              </a:rPr>
              <a:t>evelopment?</a:t>
            </a:r>
            <a:endParaRPr lang="en-GB" b="1" dirty="0">
              <a:solidFill>
                <a:schemeClr val="bg1"/>
              </a:solidFill>
            </a:endParaRPr>
          </a:p>
        </p:txBody>
      </p:sp>
      <p:sp>
        <p:nvSpPr>
          <p:cNvPr id="4" name="TextBox 3"/>
          <p:cNvSpPr txBox="1"/>
          <p:nvPr/>
        </p:nvSpPr>
        <p:spPr>
          <a:xfrm>
            <a:off x="6045708" y="2686417"/>
            <a:ext cx="3731404" cy="400110"/>
          </a:xfrm>
          <a:prstGeom prst="rect">
            <a:avLst/>
          </a:prstGeom>
          <a:solidFill>
            <a:schemeClr val="accent4">
              <a:lumMod val="60000"/>
              <a:lumOff val="40000"/>
            </a:schemeClr>
          </a:solidFill>
        </p:spPr>
        <p:txBody>
          <a:bodyPr wrap="square" rtlCol="0">
            <a:spAutoFit/>
          </a:bodyPr>
          <a:lstStyle/>
          <a:p>
            <a:r>
              <a:rPr lang="en-GB" sz="2000" b="1" dirty="0" smtClean="0"/>
              <a:t>Other Health Professionals?</a:t>
            </a:r>
            <a:endParaRPr lang="en-GB" sz="2000" b="1" dirty="0"/>
          </a:p>
        </p:txBody>
      </p:sp>
    </p:spTree>
    <p:extLst>
      <p:ext uri="{BB962C8B-B14F-4D97-AF65-F5344CB8AC3E}">
        <p14:creationId xmlns:p14="http://schemas.microsoft.com/office/powerpoint/2010/main" val="254727910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365125"/>
            <a:ext cx="12192000" cy="1235075"/>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p:cNvSpPr>
            <a:spLocks noGrp="1"/>
          </p:cNvSpPr>
          <p:nvPr>
            <p:ph type="title"/>
          </p:nvPr>
        </p:nvSpPr>
        <p:spPr/>
        <p:txBody>
          <a:bodyPr>
            <a:normAutofit/>
          </a:bodyPr>
          <a:lstStyle/>
          <a:p>
            <a:r>
              <a:rPr lang="en-GB" sz="4000" b="1" dirty="0" smtClean="0">
                <a:solidFill>
                  <a:schemeClr val="accent6">
                    <a:lumMod val="50000"/>
                  </a:schemeClr>
                </a:solidFill>
              </a:rPr>
              <a:t>Important learning</a:t>
            </a:r>
            <a:endParaRPr lang="en-GB" sz="4000" b="1" dirty="0">
              <a:solidFill>
                <a:schemeClr val="accent6">
                  <a:lumMod val="50000"/>
                </a:schemeClr>
              </a:solidFill>
            </a:endParaRPr>
          </a:p>
        </p:txBody>
      </p:sp>
      <p:sp>
        <p:nvSpPr>
          <p:cNvPr id="4" name="TextBox 3"/>
          <p:cNvSpPr txBox="1"/>
          <p:nvPr/>
        </p:nvSpPr>
        <p:spPr>
          <a:xfrm>
            <a:off x="258534" y="1600200"/>
            <a:ext cx="11933466" cy="4930581"/>
          </a:xfrm>
          <a:prstGeom prst="rect">
            <a:avLst/>
          </a:prstGeom>
          <a:noFill/>
        </p:spPr>
        <p:txBody>
          <a:bodyPr wrap="square" rtlCol="0">
            <a:spAutoFit/>
          </a:bodyPr>
          <a:lstStyle/>
          <a:p>
            <a:pPr marL="342900" indent="-342900">
              <a:lnSpc>
                <a:spcPct val="200000"/>
              </a:lnSpc>
              <a:buAutoNum type="arabicParenR"/>
            </a:pPr>
            <a:r>
              <a:rPr lang="en-GB" sz="2000" dirty="0" smtClean="0"/>
              <a:t>Key mechanisms: </a:t>
            </a:r>
            <a:r>
              <a:rPr lang="en-GB" sz="2000" dirty="0"/>
              <a:t>care provision at a vulnerable time for patients, continuity of care, rapid access to resources </a:t>
            </a:r>
            <a:r>
              <a:rPr lang="en-GB" sz="2000" dirty="0" smtClean="0"/>
              <a:t>&amp; the </a:t>
            </a:r>
            <a:r>
              <a:rPr lang="en-GB" sz="2000" dirty="0"/>
              <a:t>ability to carry out assessments in patients’ own home. </a:t>
            </a:r>
          </a:p>
          <a:p>
            <a:pPr marL="342900" indent="-342900">
              <a:lnSpc>
                <a:spcPct val="200000"/>
              </a:lnSpc>
              <a:buAutoNum type="arabicParenR"/>
            </a:pPr>
            <a:r>
              <a:rPr lang="en-GB" sz="2000" dirty="0" smtClean="0"/>
              <a:t>Unpaid carers preferred for their cared for person to be treated at home rather than hospital.</a:t>
            </a:r>
          </a:p>
          <a:p>
            <a:pPr marL="342900" indent="-342900">
              <a:lnSpc>
                <a:spcPct val="200000"/>
              </a:lnSpc>
              <a:buAutoNum type="arabicParenR"/>
            </a:pPr>
            <a:r>
              <a:rPr lang="en-GB" sz="2000" dirty="0"/>
              <a:t>H</a:t>
            </a:r>
            <a:r>
              <a:rPr lang="en-GB" sz="2000" dirty="0" smtClean="0"/>
              <a:t>aving a more inclusive management style appears to lead to high staff satisfaction.</a:t>
            </a:r>
          </a:p>
          <a:p>
            <a:pPr marL="342900" indent="-342900">
              <a:lnSpc>
                <a:spcPct val="200000"/>
              </a:lnSpc>
              <a:buAutoNum type="arabicParenR"/>
            </a:pPr>
            <a:r>
              <a:rPr lang="en-GB" sz="2000" dirty="0" smtClean="0"/>
              <a:t>Prioritisation </a:t>
            </a:r>
            <a:r>
              <a:rPr lang="en-GB" sz="2000" dirty="0"/>
              <a:t>between service operation and staff upskilling should be identified – both cannot progress </a:t>
            </a:r>
            <a:r>
              <a:rPr lang="en-GB" sz="2000" dirty="0" smtClean="0"/>
              <a:t>simultaneously.</a:t>
            </a:r>
            <a:endParaRPr lang="en-GB" sz="2000" dirty="0"/>
          </a:p>
          <a:p>
            <a:pPr marL="342900" indent="-342900">
              <a:lnSpc>
                <a:spcPct val="200000"/>
              </a:lnSpc>
              <a:buAutoNum type="arabicParenR"/>
            </a:pPr>
            <a:r>
              <a:rPr lang="en-GB" sz="2000" dirty="0" smtClean="0"/>
              <a:t>Considering localised recruitment challenges, theoretically-sound models of care delivery should be sought out and adapted to deliver locally to account for these challenges.</a:t>
            </a:r>
            <a:endParaRPr lang="en-GB" sz="2000" dirty="0"/>
          </a:p>
        </p:txBody>
      </p:sp>
    </p:spTree>
    <p:extLst>
      <p:ext uri="{BB962C8B-B14F-4D97-AF65-F5344CB8AC3E}">
        <p14:creationId xmlns:p14="http://schemas.microsoft.com/office/powerpoint/2010/main" val="404647839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365125"/>
            <a:ext cx="12192000" cy="1235075"/>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p:cNvSpPr>
            <a:spLocks noGrp="1"/>
          </p:cNvSpPr>
          <p:nvPr>
            <p:ph type="title"/>
          </p:nvPr>
        </p:nvSpPr>
        <p:spPr/>
        <p:txBody>
          <a:bodyPr/>
          <a:lstStyle/>
          <a:p>
            <a:r>
              <a:rPr lang="en-GB" b="1" dirty="0" smtClean="0">
                <a:solidFill>
                  <a:schemeClr val="accent6">
                    <a:lumMod val="50000"/>
                  </a:schemeClr>
                </a:solidFill>
              </a:rPr>
              <a:t>The AC@H Service</a:t>
            </a:r>
            <a:endParaRPr lang="en-GB" b="1" dirty="0">
              <a:solidFill>
                <a:schemeClr val="accent6">
                  <a:lumMod val="50000"/>
                </a:schemeClr>
              </a:solidFill>
            </a:endParaRPr>
          </a:p>
        </p:txBody>
      </p:sp>
      <p:sp>
        <p:nvSpPr>
          <p:cNvPr id="4" name="TextBox 3"/>
          <p:cNvSpPr txBox="1"/>
          <p:nvPr/>
        </p:nvSpPr>
        <p:spPr>
          <a:xfrm>
            <a:off x="598100" y="1690688"/>
            <a:ext cx="9646920" cy="4616648"/>
          </a:xfrm>
          <a:prstGeom prst="rect">
            <a:avLst/>
          </a:prstGeom>
          <a:noFill/>
        </p:spPr>
        <p:txBody>
          <a:bodyPr wrap="square" rtlCol="0">
            <a:spAutoFit/>
          </a:bodyPr>
          <a:lstStyle/>
          <a:p>
            <a:pPr marL="342900" indent="-342900">
              <a:lnSpc>
                <a:spcPct val="150000"/>
              </a:lnSpc>
              <a:buFont typeface="Arial" panose="020B0604020202020204" pitchFamily="34" charset="0"/>
              <a:buChar char="•"/>
            </a:pPr>
            <a:r>
              <a:rPr lang="en-GB" sz="2800" dirty="0" smtClean="0"/>
              <a:t>Previously ‘big ticket’ item   </a:t>
            </a:r>
          </a:p>
          <a:p>
            <a:pPr marL="342900" indent="-342900">
              <a:lnSpc>
                <a:spcPct val="150000"/>
              </a:lnSpc>
              <a:buFont typeface="Arial" panose="020B0604020202020204" pitchFamily="34" charset="0"/>
              <a:buChar char="•"/>
            </a:pPr>
            <a:endParaRPr lang="en-GB" sz="2800" dirty="0"/>
          </a:p>
          <a:p>
            <a:pPr marL="342900" indent="-342900">
              <a:lnSpc>
                <a:spcPct val="150000"/>
              </a:lnSpc>
              <a:buFont typeface="Arial" panose="020B0604020202020204" pitchFamily="34" charset="0"/>
              <a:buChar char="•"/>
            </a:pPr>
            <a:r>
              <a:rPr lang="en-GB" sz="2800" dirty="0" smtClean="0"/>
              <a:t>Based on ‘Hospital at Home’ model</a:t>
            </a:r>
          </a:p>
          <a:p>
            <a:pPr>
              <a:lnSpc>
                <a:spcPct val="150000"/>
              </a:lnSpc>
            </a:pPr>
            <a:endParaRPr lang="en-GB" sz="2800" dirty="0"/>
          </a:p>
          <a:p>
            <a:pPr marL="342900" indent="-342900">
              <a:lnSpc>
                <a:spcPct val="150000"/>
              </a:lnSpc>
              <a:buFont typeface="Arial" panose="020B0604020202020204" pitchFamily="34" charset="0"/>
              <a:buChar char="•"/>
            </a:pPr>
            <a:r>
              <a:rPr lang="en-GB" sz="2800" dirty="0" smtClean="0"/>
              <a:t>A priority is to shift care from acute to community</a:t>
            </a:r>
          </a:p>
          <a:p>
            <a:pPr marL="342900" indent="-342900">
              <a:lnSpc>
                <a:spcPct val="150000"/>
              </a:lnSpc>
              <a:buFont typeface="Arial" panose="020B0604020202020204" pitchFamily="34" charset="0"/>
              <a:buChar char="•"/>
            </a:pPr>
            <a:endParaRPr lang="en-GB" sz="2800" dirty="0"/>
          </a:p>
          <a:p>
            <a:pPr marL="342900" indent="-342900">
              <a:lnSpc>
                <a:spcPct val="150000"/>
              </a:lnSpc>
              <a:buFont typeface="Arial" panose="020B0604020202020204" pitchFamily="34" charset="0"/>
              <a:buChar char="•"/>
            </a:pPr>
            <a:r>
              <a:rPr lang="en-GB" sz="2800" dirty="0" smtClean="0"/>
              <a:t>Hospital admissions carry risks  </a:t>
            </a:r>
          </a:p>
        </p:txBody>
      </p:sp>
    </p:spTree>
    <p:extLst>
      <p:ext uri="{BB962C8B-B14F-4D97-AF65-F5344CB8AC3E}">
        <p14:creationId xmlns:p14="http://schemas.microsoft.com/office/powerpoint/2010/main" val="304496244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ectangle 14"/>
          <p:cNvSpPr/>
          <p:nvPr/>
        </p:nvSpPr>
        <p:spPr>
          <a:xfrm>
            <a:off x="0" y="4721491"/>
            <a:ext cx="12192000" cy="2182229"/>
          </a:xfrm>
          <a:prstGeom prst="rect">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Rectangle 11"/>
          <p:cNvSpPr/>
          <p:nvPr/>
        </p:nvSpPr>
        <p:spPr>
          <a:xfrm>
            <a:off x="0" y="1715852"/>
            <a:ext cx="12192000" cy="3005639"/>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Rectangle 2"/>
          <p:cNvSpPr/>
          <p:nvPr/>
        </p:nvSpPr>
        <p:spPr>
          <a:xfrm>
            <a:off x="0" y="365125"/>
            <a:ext cx="12192000" cy="1235075"/>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p:cNvSpPr>
            <a:spLocks noGrp="1"/>
          </p:cNvSpPr>
          <p:nvPr>
            <p:ph type="title"/>
          </p:nvPr>
        </p:nvSpPr>
        <p:spPr/>
        <p:txBody>
          <a:bodyPr/>
          <a:lstStyle/>
          <a:p>
            <a:r>
              <a:rPr lang="en-GB" b="1" dirty="0" smtClean="0">
                <a:solidFill>
                  <a:schemeClr val="accent6">
                    <a:lumMod val="50000"/>
                  </a:schemeClr>
                </a:solidFill>
              </a:rPr>
              <a:t>The AC@H Service Model</a:t>
            </a:r>
            <a:endParaRPr lang="en-GB" b="1" dirty="0">
              <a:solidFill>
                <a:schemeClr val="accent6">
                  <a:lumMod val="50000"/>
                </a:schemeClr>
              </a:solidFill>
            </a:endParaRPr>
          </a:p>
        </p:txBody>
      </p:sp>
      <p:sp>
        <p:nvSpPr>
          <p:cNvPr id="5" name="TextBox 4"/>
          <p:cNvSpPr txBox="1"/>
          <p:nvPr/>
        </p:nvSpPr>
        <p:spPr>
          <a:xfrm>
            <a:off x="2562877" y="3119195"/>
            <a:ext cx="1214628" cy="646331"/>
          </a:xfrm>
          <a:prstGeom prst="rect">
            <a:avLst/>
          </a:prstGeom>
          <a:solidFill>
            <a:schemeClr val="bg1"/>
          </a:solidFill>
          <a:ln w="28575">
            <a:solidFill>
              <a:schemeClr val="accent1">
                <a:lumMod val="50000"/>
              </a:schemeClr>
            </a:solidFill>
          </a:ln>
        </p:spPr>
        <p:txBody>
          <a:bodyPr wrap="square" rtlCol="0">
            <a:spAutoFit/>
          </a:bodyPr>
          <a:lstStyle/>
          <a:p>
            <a:r>
              <a:rPr lang="en-GB" dirty="0" smtClean="0"/>
              <a:t>Hospital </a:t>
            </a:r>
          </a:p>
          <a:p>
            <a:r>
              <a:rPr lang="en-GB" dirty="0" smtClean="0"/>
              <a:t>Admission</a:t>
            </a:r>
            <a:endParaRPr lang="en-GB" dirty="0"/>
          </a:p>
        </p:txBody>
      </p:sp>
      <p:sp>
        <p:nvSpPr>
          <p:cNvPr id="6" name="TextBox 5"/>
          <p:cNvSpPr txBox="1"/>
          <p:nvPr/>
        </p:nvSpPr>
        <p:spPr>
          <a:xfrm>
            <a:off x="6348228" y="2463760"/>
            <a:ext cx="1712310" cy="1938992"/>
          </a:xfrm>
          <a:prstGeom prst="rect">
            <a:avLst/>
          </a:prstGeom>
          <a:solidFill>
            <a:schemeClr val="accent1">
              <a:lumMod val="75000"/>
            </a:schemeClr>
          </a:solidFill>
        </p:spPr>
        <p:txBody>
          <a:bodyPr wrap="square" rtlCol="0">
            <a:spAutoFit/>
          </a:bodyPr>
          <a:lstStyle/>
          <a:p>
            <a:r>
              <a:rPr lang="en-GB" sz="2400" b="1" dirty="0" smtClean="0">
                <a:solidFill>
                  <a:schemeClr val="bg1"/>
                </a:solidFill>
              </a:rPr>
              <a:t>Acute Care at Home care provision </a:t>
            </a:r>
          </a:p>
          <a:p>
            <a:r>
              <a:rPr lang="en-GB" sz="2400" b="1" dirty="0" smtClean="0">
                <a:solidFill>
                  <a:schemeClr val="bg1"/>
                </a:solidFill>
              </a:rPr>
              <a:t>(1-7 days)</a:t>
            </a:r>
            <a:endParaRPr lang="en-GB" sz="2400" b="1" dirty="0">
              <a:solidFill>
                <a:schemeClr val="bg1"/>
              </a:solidFill>
            </a:endParaRPr>
          </a:p>
        </p:txBody>
      </p:sp>
      <p:sp>
        <p:nvSpPr>
          <p:cNvPr id="7" name="TextBox 6"/>
          <p:cNvSpPr txBox="1"/>
          <p:nvPr/>
        </p:nvSpPr>
        <p:spPr>
          <a:xfrm>
            <a:off x="8594282" y="3072108"/>
            <a:ext cx="1243584" cy="646331"/>
          </a:xfrm>
          <a:prstGeom prst="rect">
            <a:avLst/>
          </a:prstGeom>
          <a:solidFill>
            <a:schemeClr val="bg1"/>
          </a:solidFill>
          <a:ln w="28575">
            <a:solidFill>
              <a:schemeClr val="accent1">
                <a:lumMod val="50000"/>
              </a:schemeClr>
            </a:solidFill>
          </a:ln>
        </p:spPr>
        <p:txBody>
          <a:bodyPr wrap="square" rtlCol="0">
            <a:spAutoFit/>
          </a:bodyPr>
          <a:lstStyle/>
          <a:p>
            <a:r>
              <a:rPr lang="en-GB" dirty="0" smtClean="0"/>
              <a:t>Patient Discharged</a:t>
            </a:r>
          </a:p>
        </p:txBody>
      </p:sp>
      <p:sp>
        <p:nvSpPr>
          <p:cNvPr id="8" name="TextBox 7"/>
          <p:cNvSpPr txBox="1"/>
          <p:nvPr/>
        </p:nvSpPr>
        <p:spPr>
          <a:xfrm>
            <a:off x="6544980" y="5254879"/>
            <a:ext cx="1373695" cy="923330"/>
          </a:xfrm>
          <a:prstGeom prst="rect">
            <a:avLst/>
          </a:prstGeom>
          <a:solidFill>
            <a:schemeClr val="bg1"/>
          </a:solidFill>
          <a:ln w="28575">
            <a:solidFill>
              <a:schemeClr val="accent2">
                <a:lumMod val="50000"/>
              </a:schemeClr>
            </a:solidFill>
          </a:ln>
        </p:spPr>
        <p:txBody>
          <a:bodyPr wrap="square" rtlCol="0">
            <a:spAutoFit/>
          </a:bodyPr>
          <a:lstStyle/>
          <a:p>
            <a:r>
              <a:rPr lang="en-GB" dirty="0" smtClean="0"/>
              <a:t>GP Refers to AC@H if appropriate </a:t>
            </a:r>
            <a:endParaRPr lang="en-GB" dirty="0"/>
          </a:p>
        </p:txBody>
      </p:sp>
      <p:sp>
        <p:nvSpPr>
          <p:cNvPr id="9" name="TextBox 8"/>
          <p:cNvSpPr txBox="1"/>
          <p:nvPr/>
        </p:nvSpPr>
        <p:spPr>
          <a:xfrm>
            <a:off x="3845241" y="5137719"/>
            <a:ext cx="2126934" cy="1200329"/>
          </a:xfrm>
          <a:prstGeom prst="rect">
            <a:avLst/>
          </a:prstGeom>
          <a:solidFill>
            <a:schemeClr val="bg1"/>
          </a:solidFill>
          <a:ln w="28575">
            <a:solidFill>
              <a:schemeClr val="accent2">
                <a:lumMod val="50000"/>
              </a:schemeClr>
            </a:solidFill>
          </a:ln>
        </p:spPr>
        <p:txBody>
          <a:bodyPr wrap="square" rtlCol="0">
            <a:spAutoFit/>
          </a:bodyPr>
          <a:lstStyle/>
          <a:p>
            <a:r>
              <a:rPr lang="en-GB" dirty="0" smtClean="0"/>
              <a:t>Patient unwell in the community </a:t>
            </a:r>
          </a:p>
          <a:p>
            <a:r>
              <a:rPr lang="en-GB" dirty="0" smtClean="0"/>
              <a:t>(otherwise admitted to hospital)</a:t>
            </a:r>
            <a:endParaRPr lang="en-GB" dirty="0"/>
          </a:p>
        </p:txBody>
      </p:sp>
      <p:sp>
        <p:nvSpPr>
          <p:cNvPr id="10" name="TextBox 9"/>
          <p:cNvSpPr txBox="1"/>
          <p:nvPr/>
        </p:nvSpPr>
        <p:spPr>
          <a:xfrm>
            <a:off x="426721" y="2799532"/>
            <a:ext cx="1568958" cy="1200329"/>
          </a:xfrm>
          <a:prstGeom prst="rect">
            <a:avLst/>
          </a:prstGeom>
          <a:solidFill>
            <a:schemeClr val="bg1"/>
          </a:solidFill>
          <a:ln w="28575">
            <a:solidFill>
              <a:schemeClr val="accent1">
                <a:lumMod val="50000"/>
              </a:schemeClr>
            </a:solidFill>
          </a:ln>
        </p:spPr>
        <p:txBody>
          <a:bodyPr wrap="square" rtlCol="0">
            <a:spAutoFit/>
          </a:bodyPr>
          <a:lstStyle/>
          <a:p>
            <a:r>
              <a:rPr lang="en-GB" dirty="0" smtClean="0"/>
              <a:t>Patient Acutely unwell in the community</a:t>
            </a:r>
            <a:endParaRPr lang="en-GB" dirty="0"/>
          </a:p>
        </p:txBody>
      </p:sp>
      <p:sp>
        <p:nvSpPr>
          <p:cNvPr id="11" name="TextBox 10"/>
          <p:cNvSpPr txBox="1"/>
          <p:nvPr/>
        </p:nvSpPr>
        <p:spPr>
          <a:xfrm>
            <a:off x="4270660" y="2883726"/>
            <a:ext cx="1577340" cy="1200329"/>
          </a:xfrm>
          <a:prstGeom prst="rect">
            <a:avLst/>
          </a:prstGeom>
          <a:solidFill>
            <a:schemeClr val="bg1"/>
          </a:solidFill>
          <a:ln w="28575">
            <a:solidFill>
              <a:schemeClr val="accent1">
                <a:lumMod val="50000"/>
              </a:schemeClr>
            </a:solidFill>
          </a:ln>
        </p:spPr>
        <p:txBody>
          <a:bodyPr wrap="square" rtlCol="0">
            <a:spAutoFit/>
          </a:bodyPr>
          <a:lstStyle/>
          <a:p>
            <a:r>
              <a:rPr lang="en-GB" dirty="0" smtClean="0"/>
              <a:t>Refer to AC@H when medically fit &amp; appropriate</a:t>
            </a:r>
            <a:endParaRPr lang="en-GB" dirty="0"/>
          </a:p>
        </p:txBody>
      </p:sp>
      <p:sp>
        <p:nvSpPr>
          <p:cNvPr id="13" name="TextBox 12"/>
          <p:cNvSpPr txBox="1"/>
          <p:nvPr/>
        </p:nvSpPr>
        <p:spPr>
          <a:xfrm>
            <a:off x="271150" y="1857706"/>
            <a:ext cx="6079190" cy="461665"/>
          </a:xfrm>
          <a:prstGeom prst="rect">
            <a:avLst/>
          </a:prstGeom>
          <a:noFill/>
        </p:spPr>
        <p:txBody>
          <a:bodyPr wrap="square" rtlCol="0">
            <a:spAutoFit/>
          </a:bodyPr>
          <a:lstStyle/>
          <a:p>
            <a:r>
              <a:rPr lang="en-GB" sz="2400" b="1" dirty="0" smtClean="0"/>
              <a:t>First 6 months – Supported discharge </a:t>
            </a:r>
            <a:r>
              <a:rPr lang="en-GB" sz="2400" b="1" dirty="0"/>
              <a:t>p</a:t>
            </a:r>
            <a:r>
              <a:rPr lang="en-GB" sz="2400" b="1" dirty="0" smtClean="0"/>
              <a:t>athway</a:t>
            </a:r>
            <a:endParaRPr lang="en-GB" sz="2400" b="1" dirty="0"/>
          </a:p>
        </p:txBody>
      </p:sp>
      <p:sp>
        <p:nvSpPr>
          <p:cNvPr id="14" name="TextBox 13"/>
          <p:cNvSpPr txBox="1"/>
          <p:nvPr/>
        </p:nvSpPr>
        <p:spPr>
          <a:xfrm>
            <a:off x="271150" y="5264023"/>
            <a:ext cx="2792090" cy="1015663"/>
          </a:xfrm>
          <a:prstGeom prst="rect">
            <a:avLst/>
          </a:prstGeom>
          <a:noFill/>
        </p:spPr>
        <p:txBody>
          <a:bodyPr wrap="square" rtlCol="0">
            <a:spAutoFit/>
          </a:bodyPr>
          <a:lstStyle/>
          <a:p>
            <a:r>
              <a:rPr lang="en-GB" sz="2000" b="1" dirty="0" smtClean="0"/>
              <a:t>Mid December onwards – Alternative to admission </a:t>
            </a:r>
            <a:r>
              <a:rPr lang="en-GB" sz="2000" b="1" dirty="0"/>
              <a:t>p</a:t>
            </a:r>
            <a:r>
              <a:rPr lang="en-GB" sz="2000" b="1" dirty="0" smtClean="0"/>
              <a:t>athway</a:t>
            </a:r>
            <a:endParaRPr lang="en-GB" sz="2000" b="1" dirty="0"/>
          </a:p>
        </p:txBody>
      </p:sp>
      <p:sp>
        <p:nvSpPr>
          <p:cNvPr id="16" name="TextBox 15"/>
          <p:cNvSpPr txBox="1"/>
          <p:nvPr/>
        </p:nvSpPr>
        <p:spPr>
          <a:xfrm>
            <a:off x="10626372" y="2608304"/>
            <a:ext cx="1243584" cy="646331"/>
          </a:xfrm>
          <a:prstGeom prst="rect">
            <a:avLst/>
          </a:prstGeom>
          <a:solidFill>
            <a:schemeClr val="bg1"/>
          </a:solidFill>
          <a:ln w="28575">
            <a:solidFill>
              <a:schemeClr val="accent1">
                <a:lumMod val="50000"/>
              </a:schemeClr>
            </a:solidFill>
          </a:ln>
        </p:spPr>
        <p:txBody>
          <a:bodyPr wrap="square" rtlCol="0">
            <a:spAutoFit/>
          </a:bodyPr>
          <a:lstStyle/>
          <a:p>
            <a:r>
              <a:rPr lang="en-GB" dirty="0" smtClean="0"/>
              <a:t>Hospital Admission</a:t>
            </a:r>
          </a:p>
        </p:txBody>
      </p:sp>
      <p:sp>
        <p:nvSpPr>
          <p:cNvPr id="17" name="TextBox 16"/>
          <p:cNvSpPr txBox="1"/>
          <p:nvPr/>
        </p:nvSpPr>
        <p:spPr>
          <a:xfrm>
            <a:off x="10553601" y="1961545"/>
            <a:ext cx="1431610" cy="369332"/>
          </a:xfrm>
          <a:prstGeom prst="rect">
            <a:avLst/>
          </a:prstGeom>
          <a:solidFill>
            <a:schemeClr val="bg1"/>
          </a:solidFill>
          <a:ln w="28575">
            <a:solidFill>
              <a:schemeClr val="accent1">
                <a:lumMod val="50000"/>
              </a:schemeClr>
            </a:solidFill>
          </a:ln>
        </p:spPr>
        <p:txBody>
          <a:bodyPr wrap="square" rtlCol="0">
            <a:spAutoFit/>
          </a:bodyPr>
          <a:lstStyle/>
          <a:p>
            <a:r>
              <a:rPr lang="en-GB" dirty="0" smtClean="0"/>
              <a:t>End of input</a:t>
            </a:r>
          </a:p>
        </p:txBody>
      </p:sp>
      <p:sp>
        <p:nvSpPr>
          <p:cNvPr id="18" name="TextBox 17"/>
          <p:cNvSpPr txBox="1"/>
          <p:nvPr/>
        </p:nvSpPr>
        <p:spPr>
          <a:xfrm>
            <a:off x="10541504" y="3444080"/>
            <a:ext cx="1443707" cy="1200329"/>
          </a:xfrm>
          <a:prstGeom prst="rect">
            <a:avLst/>
          </a:prstGeom>
          <a:solidFill>
            <a:schemeClr val="bg1"/>
          </a:solidFill>
          <a:ln w="28575">
            <a:solidFill>
              <a:schemeClr val="accent1">
                <a:lumMod val="50000"/>
              </a:schemeClr>
            </a:solidFill>
          </a:ln>
        </p:spPr>
        <p:txBody>
          <a:bodyPr wrap="square" rtlCol="0">
            <a:spAutoFit/>
          </a:bodyPr>
          <a:lstStyle/>
          <a:p>
            <a:r>
              <a:rPr lang="en-GB" dirty="0" smtClean="0"/>
              <a:t>Refer onwards e.g. to care management</a:t>
            </a:r>
          </a:p>
        </p:txBody>
      </p:sp>
      <p:sp>
        <p:nvSpPr>
          <p:cNvPr id="19" name="Right Arrow 18"/>
          <p:cNvSpPr/>
          <p:nvPr/>
        </p:nvSpPr>
        <p:spPr>
          <a:xfrm>
            <a:off x="2075881" y="3242629"/>
            <a:ext cx="426721" cy="38125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0" name="Right Arrow 19"/>
          <p:cNvSpPr/>
          <p:nvPr/>
        </p:nvSpPr>
        <p:spPr>
          <a:xfrm>
            <a:off x="3824505" y="3251731"/>
            <a:ext cx="426721" cy="38125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1" name="Right Arrow 20"/>
          <p:cNvSpPr/>
          <p:nvPr/>
        </p:nvSpPr>
        <p:spPr>
          <a:xfrm>
            <a:off x="5882639" y="3268455"/>
            <a:ext cx="426721" cy="38125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2" name="Right Arrow 21"/>
          <p:cNvSpPr/>
          <p:nvPr/>
        </p:nvSpPr>
        <p:spPr>
          <a:xfrm>
            <a:off x="8092766" y="3217244"/>
            <a:ext cx="426721" cy="38125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3" name="Right Arrow 22"/>
          <p:cNvSpPr/>
          <p:nvPr/>
        </p:nvSpPr>
        <p:spPr>
          <a:xfrm rot="21091866">
            <a:off x="9960037" y="3033550"/>
            <a:ext cx="544167" cy="38125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4" name="Right Arrow 23"/>
          <p:cNvSpPr/>
          <p:nvPr/>
        </p:nvSpPr>
        <p:spPr>
          <a:xfrm rot="1426872">
            <a:off x="9879064" y="3764206"/>
            <a:ext cx="642969" cy="38125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5" name="Right Arrow 24"/>
          <p:cNvSpPr/>
          <p:nvPr/>
        </p:nvSpPr>
        <p:spPr>
          <a:xfrm rot="19666050">
            <a:off x="9818086" y="2384288"/>
            <a:ext cx="673654" cy="38125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6" name="Right Arrow 25"/>
          <p:cNvSpPr/>
          <p:nvPr/>
        </p:nvSpPr>
        <p:spPr>
          <a:xfrm>
            <a:off x="6059137" y="5586630"/>
            <a:ext cx="426721" cy="381257"/>
          </a:xfrm>
          <a:prstGeom prst="rightArrow">
            <a:avLst/>
          </a:prstGeom>
          <a:solidFill>
            <a:schemeClr val="accent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7" name="Right Arrow 26"/>
          <p:cNvSpPr/>
          <p:nvPr/>
        </p:nvSpPr>
        <p:spPr>
          <a:xfrm rot="16200000">
            <a:off x="7008192" y="4587933"/>
            <a:ext cx="426721" cy="381257"/>
          </a:xfrm>
          <a:prstGeom prst="rightArrow">
            <a:avLst/>
          </a:prstGeom>
          <a:solidFill>
            <a:schemeClr val="accent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95235289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365125"/>
            <a:ext cx="12192000" cy="1235075"/>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p:cNvSpPr>
            <a:spLocks noGrp="1"/>
          </p:cNvSpPr>
          <p:nvPr>
            <p:ph type="title"/>
          </p:nvPr>
        </p:nvSpPr>
        <p:spPr/>
        <p:txBody>
          <a:bodyPr/>
          <a:lstStyle/>
          <a:p>
            <a:r>
              <a:rPr lang="en-GB" b="1" dirty="0" smtClean="0">
                <a:solidFill>
                  <a:schemeClr val="accent6">
                    <a:lumMod val="50000"/>
                  </a:schemeClr>
                </a:solidFill>
              </a:rPr>
              <a:t>The AC@H Service – First 6 months</a:t>
            </a:r>
            <a:endParaRPr lang="en-GB" b="1" dirty="0">
              <a:solidFill>
                <a:schemeClr val="accent6">
                  <a:lumMod val="50000"/>
                </a:schemeClr>
              </a:solidFill>
            </a:endParaRPr>
          </a:p>
        </p:txBody>
      </p:sp>
      <p:sp>
        <p:nvSpPr>
          <p:cNvPr id="4" name="TextBox 3"/>
          <p:cNvSpPr txBox="1"/>
          <p:nvPr/>
        </p:nvSpPr>
        <p:spPr>
          <a:xfrm>
            <a:off x="525780" y="1690688"/>
            <a:ext cx="11326696" cy="4893647"/>
          </a:xfrm>
          <a:prstGeom prst="rect">
            <a:avLst/>
          </a:prstGeom>
          <a:noFill/>
        </p:spPr>
        <p:txBody>
          <a:bodyPr wrap="square" rtlCol="0">
            <a:spAutoFit/>
          </a:bodyPr>
          <a:lstStyle/>
          <a:p>
            <a:r>
              <a:rPr lang="en-GB" sz="2400" b="1" dirty="0" smtClean="0">
                <a:solidFill>
                  <a:schemeClr val="accent6">
                    <a:lumMod val="50000"/>
                  </a:schemeClr>
                </a:solidFill>
              </a:rPr>
              <a:t>Team composition: </a:t>
            </a:r>
            <a:r>
              <a:rPr lang="en-GB" sz="2400" dirty="0" smtClean="0"/>
              <a:t>Advanced Nurse Practitioner, Physiotherapist, Occupational Therapist, Pharmacy Technician x 2 (covering 0.5 post), Health Care Support Workers x 5 </a:t>
            </a:r>
          </a:p>
          <a:p>
            <a:r>
              <a:rPr lang="en-GB" sz="2400" i="1" dirty="0" smtClean="0"/>
              <a:t>Note: Consultant Geriatrician challenges</a:t>
            </a:r>
          </a:p>
          <a:p>
            <a:endParaRPr lang="en-GB" sz="2400" dirty="0" smtClean="0"/>
          </a:p>
          <a:p>
            <a:pPr>
              <a:lnSpc>
                <a:spcPct val="150000"/>
              </a:lnSpc>
            </a:pPr>
            <a:r>
              <a:rPr lang="en-GB" sz="2400" b="1" dirty="0" smtClean="0">
                <a:solidFill>
                  <a:schemeClr val="accent6">
                    <a:lumMod val="50000"/>
                  </a:schemeClr>
                </a:solidFill>
              </a:rPr>
              <a:t>In the first 6 months:</a:t>
            </a:r>
            <a:endParaRPr lang="en-GB" sz="2800" b="1" dirty="0">
              <a:solidFill>
                <a:schemeClr val="accent6">
                  <a:lumMod val="50000"/>
                </a:schemeClr>
              </a:solidFill>
            </a:endParaRPr>
          </a:p>
          <a:p>
            <a:pPr marL="342900" indent="-342900">
              <a:lnSpc>
                <a:spcPct val="150000"/>
              </a:lnSpc>
              <a:buFont typeface="Arial" panose="020B0604020202020204" pitchFamily="34" charset="0"/>
              <a:buChar char="•"/>
            </a:pPr>
            <a:r>
              <a:rPr lang="en-GB" sz="2400" dirty="0" smtClean="0"/>
              <a:t>84 </a:t>
            </a:r>
            <a:r>
              <a:rPr lang="en-GB" sz="2400" dirty="0"/>
              <a:t>admissions to the </a:t>
            </a:r>
            <a:r>
              <a:rPr lang="en-GB" sz="2400" dirty="0" smtClean="0"/>
              <a:t>service</a:t>
            </a:r>
          </a:p>
          <a:p>
            <a:pPr marL="342900" indent="-342900">
              <a:lnSpc>
                <a:spcPct val="150000"/>
              </a:lnSpc>
              <a:buFont typeface="Arial" panose="020B0604020202020204" pitchFamily="34" charset="0"/>
              <a:buChar char="•"/>
            </a:pPr>
            <a:r>
              <a:rPr lang="en-GB" sz="2400" dirty="0" smtClean="0"/>
              <a:t>Majority referred </a:t>
            </a:r>
            <a:r>
              <a:rPr lang="en-GB" sz="2400" dirty="0"/>
              <a:t>from </a:t>
            </a:r>
            <a:r>
              <a:rPr lang="en-GB" sz="2400" dirty="0" smtClean="0"/>
              <a:t>GAU </a:t>
            </a:r>
            <a:r>
              <a:rPr lang="en-GB" sz="2400" dirty="0"/>
              <a:t>(67</a:t>
            </a:r>
            <a:r>
              <a:rPr lang="en-GB" sz="2400" dirty="0" smtClean="0"/>
              <a:t>%)</a:t>
            </a:r>
          </a:p>
          <a:p>
            <a:pPr marL="342900" indent="-342900">
              <a:lnSpc>
                <a:spcPct val="150000"/>
              </a:lnSpc>
              <a:buFont typeface="Arial" panose="020B0604020202020204" pitchFamily="34" charset="0"/>
              <a:buChar char="•"/>
            </a:pPr>
            <a:r>
              <a:rPr lang="en-GB" sz="2400" dirty="0"/>
              <a:t>O</a:t>
            </a:r>
            <a:r>
              <a:rPr lang="en-GB" sz="2400" dirty="0" smtClean="0"/>
              <a:t>lder adults with frailty </a:t>
            </a:r>
            <a:r>
              <a:rPr lang="en-GB" sz="2400" dirty="0"/>
              <a:t>requiring support following hospital </a:t>
            </a:r>
            <a:r>
              <a:rPr lang="en-GB" sz="2400" dirty="0" smtClean="0"/>
              <a:t>discharge</a:t>
            </a:r>
            <a:endParaRPr lang="en-GB" sz="2400" dirty="0"/>
          </a:p>
          <a:p>
            <a:pPr marL="342900" indent="-342900">
              <a:lnSpc>
                <a:spcPct val="150000"/>
              </a:lnSpc>
              <a:buFont typeface="Arial" panose="020B0604020202020204" pitchFamily="34" charset="0"/>
              <a:buChar char="•"/>
            </a:pPr>
            <a:r>
              <a:rPr lang="en-GB" sz="2400" b="1" dirty="0" smtClean="0"/>
              <a:t>Referral reasons: </a:t>
            </a:r>
            <a:r>
              <a:rPr lang="en-GB" sz="2400" dirty="0" smtClean="0"/>
              <a:t>mobility </a:t>
            </a:r>
            <a:r>
              <a:rPr lang="en-GB" sz="2400" dirty="0"/>
              <a:t>concerns or other functional </a:t>
            </a:r>
            <a:r>
              <a:rPr lang="en-GB" sz="2400" dirty="0" smtClean="0"/>
              <a:t>assessments </a:t>
            </a:r>
          </a:p>
          <a:p>
            <a:pPr marL="342900" indent="-342900">
              <a:lnSpc>
                <a:spcPct val="150000"/>
              </a:lnSpc>
              <a:buFont typeface="Arial" panose="020B0604020202020204" pitchFamily="34" charset="0"/>
              <a:buChar char="•"/>
            </a:pPr>
            <a:r>
              <a:rPr lang="en-GB" sz="2400" b="1" dirty="0" smtClean="0"/>
              <a:t>Care provided: </a:t>
            </a:r>
            <a:r>
              <a:rPr lang="en-GB" sz="2400" dirty="0"/>
              <a:t>r</a:t>
            </a:r>
            <a:r>
              <a:rPr lang="en-GB" sz="2400" dirty="0" smtClean="0"/>
              <a:t>eablement</a:t>
            </a:r>
            <a:endParaRPr lang="en-GB" sz="2400" dirty="0"/>
          </a:p>
        </p:txBody>
      </p:sp>
    </p:spTree>
    <p:extLst>
      <p:ext uri="{BB962C8B-B14F-4D97-AF65-F5344CB8AC3E}">
        <p14:creationId xmlns:p14="http://schemas.microsoft.com/office/powerpoint/2010/main" val="135548339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365125"/>
            <a:ext cx="12192000" cy="1235075"/>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p:cNvSpPr>
            <a:spLocks noGrp="1"/>
          </p:cNvSpPr>
          <p:nvPr>
            <p:ph type="title"/>
          </p:nvPr>
        </p:nvSpPr>
        <p:spPr/>
        <p:txBody>
          <a:bodyPr/>
          <a:lstStyle/>
          <a:p>
            <a:r>
              <a:rPr lang="en-GB" b="1" dirty="0" smtClean="0">
                <a:solidFill>
                  <a:schemeClr val="accent6">
                    <a:lumMod val="50000"/>
                  </a:schemeClr>
                </a:solidFill>
              </a:rPr>
              <a:t>AC@H Evaluation</a:t>
            </a:r>
            <a:endParaRPr lang="en-GB" b="1" dirty="0">
              <a:solidFill>
                <a:schemeClr val="accent6">
                  <a:lumMod val="50000"/>
                </a:schemeClr>
              </a:solidFill>
            </a:endParaRPr>
          </a:p>
        </p:txBody>
      </p:sp>
      <p:sp>
        <p:nvSpPr>
          <p:cNvPr id="4" name="TextBox 3"/>
          <p:cNvSpPr txBox="1"/>
          <p:nvPr/>
        </p:nvSpPr>
        <p:spPr>
          <a:xfrm>
            <a:off x="838200" y="2670048"/>
            <a:ext cx="9646920" cy="2246769"/>
          </a:xfrm>
          <a:prstGeom prst="rect">
            <a:avLst/>
          </a:prstGeom>
          <a:noFill/>
        </p:spPr>
        <p:txBody>
          <a:bodyPr wrap="square" rtlCol="0">
            <a:spAutoFit/>
          </a:bodyPr>
          <a:lstStyle/>
          <a:p>
            <a:pPr marL="342900" indent="-342900">
              <a:buFont typeface="Arial" panose="020B0604020202020204" pitchFamily="34" charset="0"/>
              <a:buChar char="•"/>
            </a:pPr>
            <a:r>
              <a:rPr lang="en-GB" sz="2800" dirty="0" smtClean="0"/>
              <a:t>This is a summary of the key findings from the </a:t>
            </a:r>
            <a:r>
              <a:rPr lang="en-GB" sz="2800" b="1" dirty="0" smtClean="0"/>
              <a:t>first 6 months of service operation</a:t>
            </a:r>
          </a:p>
          <a:p>
            <a:pPr marL="342900" indent="-342900">
              <a:buFont typeface="Arial" panose="020B0604020202020204" pitchFamily="34" charset="0"/>
              <a:buChar char="•"/>
            </a:pPr>
            <a:endParaRPr lang="en-GB" sz="2800" dirty="0"/>
          </a:p>
          <a:p>
            <a:pPr marL="342900" indent="-342900">
              <a:buFont typeface="Arial" panose="020B0604020202020204" pitchFamily="34" charset="0"/>
              <a:buChar char="•"/>
            </a:pPr>
            <a:endParaRPr lang="en-GB" sz="2800" dirty="0" smtClean="0"/>
          </a:p>
          <a:p>
            <a:pPr marL="342900" indent="-342900">
              <a:buFont typeface="Arial" panose="020B0604020202020204" pitchFamily="34" charset="0"/>
              <a:buChar char="•"/>
            </a:pPr>
            <a:r>
              <a:rPr lang="en-GB" sz="2800" dirty="0" smtClean="0"/>
              <a:t>Full report available now </a:t>
            </a:r>
            <a:endParaRPr lang="en-GB" sz="2800" dirty="0"/>
          </a:p>
        </p:txBody>
      </p:sp>
    </p:spTree>
    <p:extLst>
      <p:ext uri="{BB962C8B-B14F-4D97-AF65-F5344CB8AC3E}">
        <p14:creationId xmlns:p14="http://schemas.microsoft.com/office/powerpoint/2010/main" val="228475065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2542841"/>
            <a:ext cx="12192000" cy="1235075"/>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p:cNvSpPr>
            <a:spLocks noGrp="1"/>
          </p:cNvSpPr>
          <p:nvPr>
            <p:ph type="title"/>
          </p:nvPr>
        </p:nvSpPr>
        <p:spPr>
          <a:xfrm>
            <a:off x="3304674" y="2497596"/>
            <a:ext cx="10515600" cy="1325563"/>
          </a:xfrm>
        </p:spPr>
        <p:txBody>
          <a:bodyPr/>
          <a:lstStyle/>
          <a:p>
            <a:r>
              <a:rPr lang="en-GB" b="1" dirty="0" smtClean="0">
                <a:solidFill>
                  <a:schemeClr val="accent6">
                    <a:lumMod val="50000"/>
                  </a:schemeClr>
                </a:solidFill>
              </a:rPr>
              <a:t>Highlights – Key Findings</a:t>
            </a:r>
            <a:endParaRPr lang="en-GB" b="1" dirty="0">
              <a:solidFill>
                <a:schemeClr val="accent6">
                  <a:lumMod val="50000"/>
                </a:schemeClr>
              </a:solidFill>
            </a:endParaRPr>
          </a:p>
        </p:txBody>
      </p:sp>
    </p:spTree>
    <p:extLst>
      <p:ext uri="{BB962C8B-B14F-4D97-AF65-F5344CB8AC3E}">
        <p14:creationId xmlns:p14="http://schemas.microsoft.com/office/powerpoint/2010/main" val="190672179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297462" y="4518652"/>
            <a:ext cx="5393974" cy="1752297"/>
          </a:xfrm>
          <a:prstGeom prst="rect">
            <a:avLst/>
          </a:prstGeom>
          <a:solidFill>
            <a:schemeClr val="accent4">
              <a:lumMod val="20000"/>
              <a:lumOff val="80000"/>
            </a:schemeClr>
          </a:solidFill>
          <a:ln>
            <a:solidFill>
              <a:schemeClr val="accent4">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6" name="Rectangle 15"/>
          <p:cNvSpPr/>
          <p:nvPr/>
        </p:nvSpPr>
        <p:spPr>
          <a:xfrm>
            <a:off x="5938345" y="4518652"/>
            <a:ext cx="5786276" cy="1789897"/>
          </a:xfrm>
          <a:prstGeom prst="rect">
            <a:avLst/>
          </a:prstGeom>
          <a:solidFill>
            <a:schemeClr val="accent6">
              <a:lumMod val="20000"/>
              <a:lumOff val="80000"/>
            </a:schemeClr>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Rectangle 2"/>
          <p:cNvSpPr/>
          <p:nvPr/>
        </p:nvSpPr>
        <p:spPr>
          <a:xfrm>
            <a:off x="0" y="365125"/>
            <a:ext cx="12192000" cy="1235075"/>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p:cNvSpPr>
            <a:spLocks noGrp="1"/>
          </p:cNvSpPr>
          <p:nvPr>
            <p:ph type="title"/>
          </p:nvPr>
        </p:nvSpPr>
        <p:spPr/>
        <p:txBody>
          <a:bodyPr>
            <a:normAutofit/>
          </a:bodyPr>
          <a:lstStyle/>
          <a:p>
            <a:r>
              <a:rPr lang="en-GB" sz="4000" b="1" dirty="0" smtClean="0"/>
              <a:t>1) AC@H appears no less safe than usual care</a:t>
            </a:r>
            <a:endParaRPr lang="en-GB" sz="4000" b="1" dirty="0"/>
          </a:p>
        </p:txBody>
      </p:sp>
      <p:sp>
        <p:nvSpPr>
          <p:cNvPr id="8" name="TextBox 7"/>
          <p:cNvSpPr txBox="1"/>
          <p:nvPr/>
        </p:nvSpPr>
        <p:spPr>
          <a:xfrm>
            <a:off x="555266" y="4432150"/>
            <a:ext cx="4732135" cy="646331"/>
          </a:xfrm>
          <a:prstGeom prst="rect">
            <a:avLst/>
          </a:prstGeom>
          <a:noFill/>
        </p:spPr>
        <p:txBody>
          <a:bodyPr wrap="square" rtlCol="0">
            <a:spAutoFit/>
          </a:bodyPr>
          <a:lstStyle/>
          <a:p>
            <a:pPr algn="ctr">
              <a:lnSpc>
                <a:spcPct val="150000"/>
              </a:lnSpc>
            </a:pPr>
            <a:r>
              <a:rPr lang="en-GB" sz="2400" b="1" dirty="0" smtClean="0"/>
              <a:t>Rapid access to care and resources </a:t>
            </a:r>
          </a:p>
        </p:txBody>
      </p:sp>
      <p:sp>
        <p:nvSpPr>
          <p:cNvPr id="17" name="Rectangle 16"/>
          <p:cNvSpPr/>
          <p:nvPr/>
        </p:nvSpPr>
        <p:spPr>
          <a:xfrm>
            <a:off x="6721354" y="4422159"/>
            <a:ext cx="4086074" cy="646331"/>
          </a:xfrm>
          <a:prstGeom prst="rect">
            <a:avLst/>
          </a:prstGeom>
        </p:spPr>
        <p:txBody>
          <a:bodyPr wrap="square">
            <a:spAutoFit/>
          </a:bodyPr>
          <a:lstStyle/>
          <a:p>
            <a:pPr algn="ctr">
              <a:lnSpc>
                <a:spcPct val="150000"/>
              </a:lnSpc>
            </a:pPr>
            <a:r>
              <a:rPr lang="en-GB" sz="2400" b="1" dirty="0" smtClean="0"/>
              <a:t>Patient assessment at home</a:t>
            </a:r>
            <a:endParaRPr lang="en-GB" sz="2400" b="1" dirty="0"/>
          </a:p>
        </p:txBody>
      </p:sp>
      <p:graphicFrame>
        <p:nvGraphicFramePr>
          <p:cNvPr id="4" name="Table 3"/>
          <p:cNvGraphicFramePr>
            <a:graphicFrameLocks noGrp="1"/>
          </p:cNvGraphicFramePr>
          <p:nvPr>
            <p:extLst>
              <p:ext uri="{D42A27DB-BD31-4B8C-83A1-F6EECF244321}">
                <p14:modId xmlns:p14="http://schemas.microsoft.com/office/powerpoint/2010/main" val="4193703653"/>
              </p:ext>
            </p:extLst>
          </p:nvPr>
        </p:nvGraphicFramePr>
        <p:xfrm>
          <a:off x="587409" y="1953034"/>
          <a:ext cx="7205772" cy="1503807"/>
        </p:xfrm>
        <a:graphic>
          <a:graphicData uri="http://schemas.openxmlformats.org/drawingml/2006/table">
            <a:tbl>
              <a:tblPr firstRow="1" firstCol="1" bandRow="1">
                <a:tableStyleId>{5C22544A-7EE6-4342-B048-85BDC9FD1C3A}</a:tableStyleId>
              </a:tblPr>
              <a:tblGrid>
                <a:gridCol w="3281509"/>
                <a:gridCol w="1923940"/>
                <a:gridCol w="2000323"/>
              </a:tblGrid>
              <a:tr h="541140">
                <a:tc>
                  <a:txBody>
                    <a:bodyPr/>
                    <a:lstStyle/>
                    <a:p>
                      <a:pPr algn="just">
                        <a:lnSpc>
                          <a:spcPct val="150000"/>
                        </a:lnSpc>
                        <a:spcAft>
                          <a:spcPts val="0"/>
                        </a:spcAft>
                      </a:pPr>
                      <a:r>
                        <a:rPr lang="en-GB" sz="2000" dirty="0">
                          <a:effectLst/>
                        </a:rPr>
                        <a:t>Patient Location at 3 months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0"/>
                        </a:spcAft>
                      </a:pPr>
                      <a:r>
                        <a:rPr lang="en-GB" sz="2000" dirty="0">
                          <a:effectLst/>
                        </a:rPr>
                        <a:t>AC@H (N=82)</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0"/>
                        </a:spcAft>
                      </a:pPr>
                      <a:r>
                        <a:rPr lang="en-GB" sz="2000" dirty="0">
                          <a:effectLst/>
                        </a:rPr>
                        <a:t>GAU  (N=1028)</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418961">
                <a:tc>
                  <a:txBody>
                    <a:bodyPr/>
                    <a:lstStyle/>
                    <a:p>
                      <a:pPr algn="just">
                        <a:lnSpc>
                          <a:spcPct val="107000"/>
                        </a:lnSpc>
                        <a:spcAft>
                          <a:spcPts val="0"/>
                        </a:spcAft>
                      </a:pPr>
                      <a:r>
                        <a:rPr lang="en-GB" sz="2400" dirty="0" smtClean="0">
                          <a:effectLst/>
                        </a:rPr>
                        <a:t>Deceased</a:t>
                      </a:r>
                      <a:endParaRPr lang="en-GB"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en-GB" sz="2400" b="1" dirty="0">
                          <a:effectLst/>
                        </a:rPr>
                        <a:t>9 (</a:t>
                      </a:r>
                      <a:r>
                        <a:rPr lang="en-GB" sz="2400" b="1" dirty="0" smtClean="0">
                          <a:effectLst/>
                        </a:rPr>
                        <a:t>11%)</a:t>
                      </a:r>
                      <a:endParaRPr lang="en-GB" sz="20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en-GB" sz="2400" b="1" dirty="0">
                          <a:effectLst/>
                        </a:rPr>
                        <a:t>183 (</a:t>
                      </a:r>
                      <a:r>
                        <a:rPr lang="en-GB" sz="2400" b="1" dirty="0" smtClean="0">
                          <a:effectLst/>
                        </a:rPr>
                        <a:t>17.8%)</a:t>
                      </a:r>
                      <a:endParaRPr lang="en-GB" sz="20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543706">
                <a:tc>
                  <a:txBody>
                    <a:bodyPr/>
                    <a:lstStyle/>
                    <a:p>
                      <a:pPr algn="just">
                        <a:lnSpc>
                          <a:spcPct val="107000"/>
                        </a:lnSpc>
                        <a:spcAft>
                          <a:spcPts val="0"/>
                        </a:spcAft>
                      </a:pPr>
                      <a:r>
                        <a:rPr lang="en-GB" sz="2400" dirty="0">
                          <a:effectLst/>
                        </a:rPr>
                        <a:t>At </a:t>
                      </a:r>
                      <a:r>
                        <a:rPr lang="en-GB" sz="2400" dirty="0" smtClean="0">
                          <a:effectLst/>
                        </a:rPr>
                        <a:t>home/community</a:t>
                      </a:r>
                      <a:endParaRPr lang="en-GB"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en-GB" sz="2400" b="1" dirty="0">
                          <a:effectLst/>
                        </a:rPr>
                        <a:t>65 </a:t>
                      </a:r>
                      <a:r>
                        <a:rPr lang="en-GB" sz="2400" b="1" dirty="0">
                          <a:solidFill>
                            <a:schemeClr val="tx1"/>
                          </a:solidFill>
                          <a:effectLst/>
                        </a:rPr>
                        <a:t>(</a:t>
                      </a:r>
                      <a:r>
                        <a:rPr lang="en-GB" sz="2400" b="1" dirty="0" smtClean="0">
                          <a:solidFill>
                            <a:schemeClr val="tx1"/>
                          </a:solidFill>
                          <a:effectLst/>
                        </a:rPr>
                        <a:t>79%)</a:t>
                      </a:r>
                      <a:endParaRPr lang="en-GB" sz="20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en-GB" sz="2400" b="1" dirty="0">
                          <a:effectLst/>
                        </a:rPr>
                        <a:t>786 (</a:t>
                      </a:r>
                      <a:r>
                        <a:rPr lang="en-GB" sz="2400" b="1" dirty="0" smtClean="0">
                          <a:effectLst/>
                        </a:rPr>
                        <a:t>76.5%)</a:t>
                      </a:r>
                      <a:endParaRPr lang="en-GB" sz="20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bl>
          </a:graphicData>
        </a:graphic>
      </p:graphicFrame>
      <p:sp>
        <p:nvSpPr>
          <p:cNvPr id="15" name="Left Arrow 14"/>
          <p:cNvSpPr/>
          <p:nvPr/>
        </p:nvSpPr>
        <p:spPr>
          <a:xfrm>
            <a:off x="7940164" y="2483303"/>
            <a:ext cx="669851" cy="399248"/>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0" name="Left Arrow 19"/>
          <p:cNvSpPr/>
          <p:nvPr/>
        </p:nvSpPr>
        <p:spPr>
          <a:xfrm>
            <a:off x="7949500" y="3045048"/>
            <a:ext cx="669851" cy="399248"/>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TextBox 6"/>
          <p:cNvSpPr txBox="1"/>
          <p:nvPr/>
        </p:nvSpPr>
        <p:spPr>
          <a:xfrm>
            <a:off x="8674445" y="2452094"/>
            <a:ext cx="3587269" cy="461665"/>
          </a:xfrm>
          <a:prstGeom prst="rect">
            <a:avLst/>
          </a:prstGeom>
          <a:noFill/>
        </p:spPr>
        <p:txBody>
          <a:bodyPr wrap="square" rtlCol="0">
            <a:spAutoFit/>
          </a:bodyPr>
          <a:lstStyle/>
          <a:p>
            <a:r>
              <a:rPr lang="en-GB" sz="2400" b="1" dirty="0" smtClean="0"/>
              <a:t>6.8% lower mortality rates</a:t>
            </a:r>
            <a:endParaRPr lang="en-GB" sz="2400" dirty="0" smtClean="0"/>
          </a:p>
        </p:txBody>
      </p:sp>
      <p:sp>
        <p:nvSpPr>
          <p:cNvPr id="21" name="Rectangle 20"/>
          <p:cNvSpPr/>
          <p:nvPr/>
        </p:nvSpPr>
        <p:spPr>
          <a:xfrm>
            <a:off x="8674445" y="3013840"/>
            <a:ext cx="3272191" cy="830997"/>
          </a:xfrm>
          <a:prstGeom prst="rect">
            <a:avLst/>
          </a:prstGeom>
        </p:spPr>
        <p:txBody>
          <a:bodyPr wrap="square">
            <a:spAutoFit/>
          </a:bodyPr>
          <a:lstStyle/>
          <a:p>
            <a:r>
              <a:rPr lang="en-GB" sz="2400" b="1" dirty="0"/>
              <a:t>2.5% more people living at home</a:t>
            </a:r>
            <a:endParaRPr lang="en-GB" sz="2400" dirty="0"/>
          </a:p>
        </p:txBody>
      </p:sp>
      <p:sp>
        <p:nvSpPr>
          <p:cNvPr id="23" name="Rectangle 22"/>
          <p:cNvSpPr/>
          <p:nvPr/>
        </p:nvSpPr>
        <p:spPr>
          <a:xfrm>
            <a:off x="297462" y="3979746"/>
            <a:ext cx="11442593" cy="45240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TextBox 8"/>
          <p:cNvSpPr txBox="1"/>
          <p:nvPr/>
        </p:nvSpPr>
        <p:spPr>
          <a:xfrm>
            <a:off x="4985241" y="3908930"/>
            <a:ext cx="2657856" cy="523220"/>
          </a:xfrm>
          <a:prstGeom prst="rect">
            <a:avLst/>
          </a:prstGeom>
          <a:noFill/>
        </p:spPr>
        <p:txBody>
          <a:bodyPr wrap="square" rtlCol="0">
            <a:spAutoFit/>
          </a:bodyPr>
          <a:lstStyle/>
          <a:p>
            <a:r>
              <a:rPr lang="en-GB" sz="2800" b="1" dirty="0" smtClean="0">
                <a:solidFill>
                  <a:schemeClr val="bg1"/>
                </a:solidFill>
              </a:rPr>
              <a:t>Mechanisms?</a:t>
            </a:r>
            <a:endParaRPr lang="en-GB" sz="2800" b="1" dirty="0">
              <a:solidFill>
                <a:schemeClr val="bg1"/>
              </a:solidFill>
            </a:endParaRPr>
          </a:p>
        </p:txBody>
      </p:sp>
      <p:sp>
        <p:nvSpPr>
          <p:cNvPr id="22" name="Rectangle 21"/>
          <p:cNvSpPr/>
          <p:nvPr/>
        </p:nvSpPr>
        <p:spPr>
          <a:xfrm>
            <a:off x="3846011" y="2494278"/>
            <a:ext cx="3947170" cy="958387"/>
          </a:xfrm>
          <a:prstGeom prst="rect">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TextBox 4"/>
          <p:cNvSpPr txBox="1"/>
          <p:nvPr/>
        </p:nvSpPr>
        <p:spPr>
          <a:xfrm>
            <a:off x="321309" y="4967600"/>
            <a:ext cx="5225532" cy="1200329"/>
          </a:xfrm>
          <a:prstGeom prst="rect">
            <a:avLst/>
          </a:prstGeom>
          <a:noFill/>
        </p:spPr>
        <p:txBody>
          <a:bodyPr wrap="square" rtlCol="0">
            <a:spAutoFit/>
          </a:bodyPr>
          <a:lstStyle/>
          <a:p>
            <a:r>
              <a:rPr lang="en-GB" dirty="0">
                <a:latin typeface="Calibri" panose="020F0502020204030204" pitchFamily="34" charset="0"/>
                <a:ea typeface="Calibri" panose="020F0502020204030204" pitchFamily="34" charset="0"/>
              </a:rPr>
              <a:t>“</a:t>
            </a:r>
            <a:r>
              <a:rPr lang="en-GB" i="1" dirty="0">
                <a:latin typeface="Calibri" panose="020F0502020204030204" pitchFamily="34" charset="0"/>
                <a:ea typeface="Calibri" panose="020F0502020204030204" pitchFamily="34" charset="0"/>
              </a:rPr>
              <a:t>Patients can get equipment faster through the OT rather than normally having to wait for the referral to go in. They get referred that morning, we go pick it up, the patient gets it that </a:t>
            </a:r>
            <a:r>
              <a:rPr lang="en-GB" i="1" dirty="0" smtClean="0">
                <a:latin typeface="Calibri" panose="020F0502020204030204" pitchFamily="34" charset="0"/>
                <a:ea typeface="Calibri" panose="020F0502020204030204" pitchFamily="34" charset="0"/>
              </a:rPr>
              <a:t>day”</a:t>
            </a:r>
            <a:endParaRPr lang="en-GB" dirty="0"/>
          </a:p>
        </p:txBody>
      </p:sp>
      <p:sp>
        <p:nvSpPr>
          <p:cNvPr id="6" name="TextBox 5"/>
          <p:cNvSpPr txBox="1"/>
          <p:nvPr/>
        </p:nvSpPr>
        <p:spPr>
          <a:xfrm>
            <a:off x="6337567" y="4967600"/>
            <a:ext cx="4987832" cy="1200329"/>
          </a:xfrm>
          <a:prstGeom prst="rect">
            <a:avLst/>
          </a:prstGeom>
          <a:noFill/>
        </p:spPr>
        <p:txBody>
          <a:bodyPr wrap="square" rtlCol="0">
            <a:spAutoFit/>
          </a:bodyPr>
          <a:lstStyle/>
          <a:p>
            <a:r>
              <a:rPr lang="en-GB" dirty="0">
                <a:latin typeface="Calibri" panose="020F0502020204030204" pitchFamily="34" charset="0"/>
                <a:ea typeface="Calibri" panose="020F0502020204030204" pitchFamily="34" charset="0"/>
              </a:rPr>
              <a:t>“</a:t>
            </a:r>
            <a:r>
              <a:rPr lang="en-GB" i="1" dirty="0">
                <a:latin typeface="Calibri" panose="020F0502020204030204" pitchFamily="34" charset="0"/>
                <a:ea typeface="Calibri" panose="020F0502020204030204" pitchFamily="34" charset="0"/>
              </a:rPr>
              <a:t>You see a very small snapshot of how somebody actually functionally manages when you see them in an acute setting as oppose to when you see them at home</a:t>
            </a:r>
            <a:r>
              <a:rPr lang="en-GB" dirty="0">
                <a:latin typeface="Calibri" panose="020F0502020204030204" pitchFamily="34" charset="0"/>
                <a:ea typeface="Calibri" panose="020F0502020204030204" pitchFamily="34" charset="0"/>
              </a:rPr>
              <a:t>”</a:t>
            </a:r>
            <a:r>
              <a:rPr lang="en-GB" dirty="0">
                <a:solidFill>
                  <a:srgbClr val="000000"/>
                </a:solidFill>
                <a:latin typeface="Calibri" panose="020F0502020204030204" pitchFamily="34" charset="0"/>
                <a:ea typeface="Times New Roman" panose="02020603050405020304" pitchFamily="18" charset="0"/>
              </a:rPr>
              <a:t> </a:t>
            </a:r>
            <a:r>
              <a:rPr lang="en-GB" dirty="0">
                <a:latin typeface="Calibri" panose="020F0502020204030204" pitchFamily="34" charset="0"/>
                <a:ea typeface="Calibri" panose="020F0502020204030204" pitchFamily="34" charset="0"/>
              </a:rPr>
              <a:t> </a:t>
            </a:r>
            <a:endParaRPr lang="en-GB" dirty="0"/>
          </a:p>
        </p:txBody>
      </p:sp>
    </p:spTree>
    <p:extLst>
      <p:ext uri="{BB962C8B-B14F-4D97-AF65-F5344CB8AC3E}">
        <p14:creationId xmlns:p14="http://schemas.microsoft.com/office/powerpoint/2010/main" val="263558100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Rectangle 24"/>
          <p:cNvSpPr/>
          <p:nvPr/>
        </p:nvSpPr>
        <p:spPr>
          <a:xfrm>
            <a:off x="5776979" y="1940285"/>
            <a:ext cx="5853547" cy="399865"/>
          </a:xfrm>
          <a:prstGeom prst="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7" name="Rectangle 16"/>
          <p:cNvSpPr/>
          <p:nvPr/>
        </p:nvSpPr>
        <p:spPr>
          <a:xfrm>
            <a:off x="5776979" y="2584250"/>
            <a:ext cx="5853547" cy="1596053"/>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2" name="Rectangle 21"/>
          <p:cNvSpPr/>
          <p:nvPr/>
        </p:nvSpPr>
        <p:spPr>
          <a:xfrm>
            <a:off x="5785393" y="4578974"/>
            <a:ext cx="5845133" cy="1596053"/>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Rectangle 2"/>
          <p:cNvSpPr/>
          <p:nvPr/>
        </p:nvSpPr>
        <p:spPr>
          <a:xfrm>
            <a:off x="0" y="365125"/>
            <a:ext cx="12192000" cy="1235075"/>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p:cNvSpPr>
            <a:spLocks noGrp="1"/>
          </p:cNvSpPr>
          <p:nvPr>
            <p:ph type="title"/>
          </p:nvPr>
        </p:nvSpPr>
        <p:spPr>
          <a:xfrm>
            <a:off x="755904" y="328452"/>
            <a:ext cx="11103864" cy="1325563"/>
          </a:xfrm>
        </p:spPr>
        <p:txBody>
          <a:bodyPr>
            <a:normAutofit/>
          </a:bodyPr>
          <a:lstStyle/>
          <a:p>
            <a:r>
              <a:rPr lang="en-GB" sz="4000" b="1" dirty="0"/>
              <a:t>2</a:t>
            </a:r>
            <a:r>
              <a:rPr lang="en-GB" sz="4000" b="1" dirty="0" smtClean="0"/>
              <a:t>) Patients reported high satisfaction with the service</a:t>
            </a:r>
            <a:endParaRPr lang="en-GB" sz="4000" b="1" dirty="0"/>
          </a:p>
        </p:txBody>
      </p:sp>
      <p:sp>
        <p:nvSpPr>
          <p:cNvPr id="12" name="TextBox 11"/>
          <p:cNvSpPr txBox="1"/>
          <p:nvPr/>
        </p:nvSpPr>
        <p:spPr>
          <a:xfrm>
            <a:off x="7645266" y="1885962"/>
            <a:ext cx="2361017" cy="523220"/>
          </a:xfrm>
          <a:prstGeom prst="rect">
            <a:avLst/>
          </a:prstGeom>
          <a:noFill/>
        </p:spPr>
        <p:txBody>
          <a:bodyPr wrap="square" rtlCol="0">
            <a:spAutoFit/>
          </a:bodyPr>
          <a:lstStyle/>
          <a:p>
            <a:r>
              <a:rPr lang="en-GB" sz="2800" b="1" dirty="0" smtClean="0">
                <a:solidFill>
                  <a:schemeClr val="bg1"/>
                </a:solidFill>
              </a:rPr>
              <a:t>Mechanisms?</a:t>
            </a:r>
            <a:endParaRPr lang="en-GB" sz="2800" b="1" dirty="0">
              <a:solidFill>
                <a:schemeClr val="bg1"/>
              </a:solidFill>
            </a:endParaRPr>
          </a:p>
        </p:txBody>
      </p:sp>
      <p:sp>
        <p:nvSpPr>
          <p:cNvPr id="18" name="TextBox 17"/>
          <p:cNvSpPr txBox="1"/>
          <p:nvPr/>
        </p:nvSpPr>
        <p:spPr>
          <a:xfrm>
            <a:off x="5942870" y="4679776"/>
            <a:ext cx="5077431" cy="461665"/>
          </a:xfrm>
          <a:prstGeom prst="rect">
            <a:avLst/>
          </a:prstGeom>
          <a:noFill/>
        </p:spPr>
        <p:txBody>
          <a:bodyPr wrap="square" rtlCol="0">
            <a:spAutoFit/>
          </a:bodyPr>
          <a:lstStyle/>
          <a:p>
            <a:r>
              <a:rPr lang="en-GB" sz="2400" b="1" dirty="0" smtClean="0"/>
              <a:t>Continuity of Care (same as INCA)</a:t>
            </a:r>
            <a:endParaRPr lang="en-GB" sz="2400" b="1" dirty="0"/>
          </a:p>
        </p:txBody>
      </p:sp>
      <p:sp>
        <p:nvSpPr>
          <p:cNvPr id="19" name="TextBox 18"/>
          <p:cNvSpPr txBox="1"/>
          <p:nvPr/>
        </p:nvSpPr>
        <p:spPr>
          <a:xfrm>
            <a:off x="5942870" y="2667592"/>
            <a:ext cx="4796014" cy="461665"/>
          </a:xfrm>
          <a:prstGeom prst="rect">
            <a:avLst/>
          </a:prstGeom>
          <a:noFill/>
        </p:spPr>
        <p:txBody>
          <a:bodyPr wrap="square" rtlCol="0">
            <a:spAutoFit/>
          </a:bodyPr>
          <a:lstStyle/>
          <a:p>
            <a:r>
              <a:rPr lang="en-GB" sz="2400" b="1" dirty="0" smtClean="0"/>
              <a:t>Critical timing of care provisio</a:t>
            </a:r>
            <a:r>
              <a:rPr lang="en-GB" sz="2400" b="1" dirty="0"/>
              <a:t>n</a:t>
            </a:r>
          </a:p>
        </p:txBody>
      </p:sp>
      <p:sp>
        <p:nvSpPr>
          <p:cNvPr id="20" name="Rectangle 19"/>
          <p:cNvSpPr/>
          <p:nvPr/>
        </p:nvSpPr>
        <p:spPr>
          <a:xfrm>
            <a:off x="5877061" y="5162460"/>
            <a:ext cx="5819274" cy="923330"/>
          </a:xfrm>
          <a:prstGeom prst="rect">
            <a:avLst/>
          </a:prstGeom>
        </p:spPr>
        <p:txBody>
          <a:bodyPr wrap="square">
            <a:spAutoFit/>
          </a:bodyPr>
          <a:lstStyle/>
          <a:p>
            <a:r>
              <a:rPr lang="en-GB" dirty="0">
                <a:latin typeface="Calibri" panose="020F0502020204030204" pitchFamily="34" charset="0"/>
                <a:ea typeface="Calibri" panose="020F0502020204030204" pitchFamily="34" charset="0"/>
              </a:rPr>
              <a:t>“</a:t>
            </a:r>
            <a:r>
              <a:rPr lang="en-GB" i="1" dirty="0">
                <a:latin typeface="Calibri" panose="020F0502020204030204" pitchFamily="34" charset="0"/>
                <a:ea typeface="Calibri" panose="020F0502020204030204" pitchFamily="34" charset="0"/>
              </a:rPr>
              <a:t>They all like continuity, they like the same person going in, which is not always the best thing for us but they look forward to you coming</a:t>
            </a:r>
            <a:r>
              <a:rPr lang="en-GB" dirty="0" smtClean="0">
                <a:latin typeface="Calibri" panose="020F0502020204030204" pitchFamily="34" charset="0"/>
                <a:ea typeface="Calibri" panose="020F0502020204030204" pitchFamily="34" charset="0"/>
              </a:rPr>
              <a:t>” </a:t>
            </a:r>
            <a:endParaRPr lang="en-GB" dirty="0"/>
          </a:p>
        </p:txBody>
      </p:sp>
      <p:sp>
        <p:nvSpPr>
          <p:cNvPr id="21" name="Rectangle 20"/>
          <p:cNvSpPr/>
          <p:nvPr/>
        </p:nvSpPr>
        <p:spPr>
          <a:xfrm>
            <a:off x="5942870" y="3119947"/>
            <a:ext cx="5687656" cy="923330"/>
          </a:xfrm>
          <a:prstGeom prst="rect">
            <a:avLst/>
          </a:prstGeom>
        </p:spPr>
        <p:txBody>
          <a:bodyPr wrap="square">
            <a:spAutoFit/>
          </a:bodyPr>
          <a:lstStyle/>
          <a:p>
            <a:r>
              <a:rPr lang="en-GB" dirty="0">
                <a:latin typeface="Calibri" panose="020F0502020204030204" pitchFamily="34" charset="0"/>
                <a:ea typeface="Calibri" panose="020F0502020204030204" pitchFamily="34" charset="0"/>
              </a:rPr>
              <a:t>“</a:t>
            </a:r>
            <a:r>
              <a:rPr lang="en-GB" i="1" dirty="0">
                <a:latin typeface="Calibri" panose="020F0502020204030204" pitchFamily="34" charset="0"/>
                <a:ea typeface="Calibri" panose="020F0502020204030204" pitchFamily="34" charset="0"/>
              </a:rPr>
              <a:t>they just feel relieved, more secure, comfortable realising that they have not just been put out of hospital and abandoned</a:t>
            </a:r>
            <a:r>
              <a:rPr lang="en-GB" i="1" dirty="0" smtClean="0">
                <a:latin typeface="Calibri" panose="020F0502020204030204" pitchFamily="34" charset="0"/>
                <a:ea typeface="Calibri" panose="020F0502020204030204" pitchFamily="34" charset="0"/>
              </a:rPr>
              <a:t>.</a:t>
            </a:r>
            <a:r>
              <a:rPr lang="en-GB" dirty="0" smtClean="0">
                <a:latin typeface="Calibri" panose="020F0502020204030204" pitchFamily="34" charset="0"/>
                <a:ea typeface="Calibri" panose="020F0502020204030204" pitchFamily="34" charset="0"/>
              </a:rPr>
              <a:t>”</a:t>
            </a:r>
            <a:endParaRPr lang="en-GB" dirty="0"/>
          </a:p>
        </p:txBody>
      </p:sp>
      <p:graphicFrame>
        <p:nvGraphicFramePr>
          <p:cNvPr id="6" name="Table 5"/>
          <p:cNvGraphicFramePr>
            <a:graphicFrameLocks noGrp="1"/>
          </p:cNvGraphicFramePr>
          <p:nvPr>
            <p:extLst>
              <p:ext uri="{D42A27DB-BD31-4B8C-83A1-F6EECF244321}">
                <p14:modId xmlns:p14="http://schemas.microsoft.com/office/powerpoint/2010/main" val="2712843958"/>
              </p:ext>
            </p:extLst>
          </p:nvPr>
        </p:nvGraphicFramePr>
        <p:xfrm>
          <a:off x="679039" y="1906763"/>
          <a:ext cx="4329687" cy="2743200"/>
        </p:xfrm>
        <a:graphic>
          <a:graphicData uri="http://schemas.openxmlformats.org/drawingml/2006/table">
            <a:tbl>
              <a:tblPr firstRow="1" firstCol="1" bandRow="1">
                <a:tableStyleId>{93296810-A885-4BE3-A3E7-6D5BEEA58F35}</a:tableStyleId>
              </a:tblPr>
              <a:tblGrid>
                <a:gridCol w="2437543"/>
                <a:gridCol w="1892144"/>
              </a:tblGrid>
              <a:tr h="393360">
                <a:tc>
                  <a:txBody>
                    <a:bodyPr/>
                    <a:lstStyle/>
                    <a:p>
                      <a:pPr algn="just">
                        <a:lnSpc>
                          <a:spcPct val="150000"/>
                        </a:lnSpc>
                        <a:spcAft>
                          <a:spcPts val="0"/>
                        </a:spcAft>
                      </a:pPr>
                      <a:r>
                        <a:rPr lang="en-GB" sz="2400" dirty="0" smtClean="0">
                          <a:effectLst/>
                        </a:rPr>
                        <a:t>Component</a:t>
                      </a:r>
                      <a:endParaRPr lang="en-GB"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0"/>
                        </a:spcAft>
                      </a:pPr>
                      <a:r>
                        <a:rPr lang="en-GB" sz="2400" b="1" dirty="0">
                          <a:effectLst/>
                        </a:rPr>
                        <a:t>Mean Score</a:t>
                      </a:r>
                      <a:endParaRPr lang="en-GB" sz="20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384192">
                <a:tc>
                  <a:txBody>
                    <a:bodyPr/>
                    <a:lstStyle/>
                    <a:p>
                      <a:pPr algn="just">
                        <a:lnSpc>
                          <a:spcPct val="150000"/>
                        </a:lnSpc>
                        <a:spcAft>
                          <a:spcPts val="0"/>
                        </a:spcAft>
                      </a:pPr>
                      <a:r>
                        <a:rPr lang="en-GB" sz="2400" dirty="0" smtClean="0">
                          <a:effectLst/>
                          <a:latin typeface="+mn-lt"/>
                          <a:ea typeface="+mn-ea"/>
                          <a:cs typeface="+mn-cs"/>
                        </a:rPr>
                        <a:t>Satisfied</a:t>
                      </a:r>
                      <a:endParaRPr lang="en-GB"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0"/>
                        </a:spcAft>
                      </a:pPr>
                      <a:r>
                        <a:rPr lang="en-GB" sz="2400" b="1" dirty="0" smtClean="0">
                          <a:effectLst/>
                        </a:rPr>
                        <a:t>80%</a:t>
                      </a:r>
                      <a:endParaRPr lang="en-GB" sz="20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384192">
                <a:tc>
                  <a:txBody>
                    <a:bodyPr/>
                    <a:lstStyle/>
                    <a:p>
                      <a:pPr algn="just">
                        <a:lnSpc>
                          <a:spcPct val="150000"/>
                        </a:lnSpc>
                        <a:spcAft>
                          <a:spcPts val="0"/>
                        </a:spcAft>
                      </a:pPr>
                      <a:r>
                        <a:rPr lang="en-GB" sz="2400" dirty="0">
                          <a:effectLst/>
                        </a:rPr>
                        <a:t>Well-coordinated </a:t>
                      </a:r>
                      <a:endParaRPr lang="en-GB"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0"/>
                        </a:spcAft>
                      </a:pPr>
                      <a:r>
                        <a:rPr lang="en-GB" sz="2400" b="1" dirty="0" smtClean="0">
                          <a:effectLst/>
                        </a:rPr>
                        <a:t>78%</a:t>
                      </a:r>
                      <a:endParaRPr lang="en-GB" sz="20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384192">
                <a:tc>
                  <a:txBody>
                    <a:bodyPr/>
                    <a:lstStyle/>
                    <a:p>
                      <a:pPr algn="just">
                        <a:lnSpc>
                          <a:spcPct val="150000"/>
                        </a:lnSpc>
                        <a:spcAft>
                          <a:spcPts val="0"/>
                        </a:spcAft>
                      </a:pPr>
                      <a:r>
                        <a:rPr lang="en-GB" sz="2400" dirty="0" smtClean="0">
                          <a:effectLst/>
                        </a:rPr>
                        <a:t>Recommend?</a:t>
                      </a:r>
                      <a:endParaRPr lang="en-GB"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0"/>
                        </a:spcAft>
                      </a:pPr>
                      <a:r>
                        <a:rPr lang="en-GB" sz="2400" b="1" dirty="0" smtClean="0">
                          <a:effectLst/>
                        </a:rPr>
                        <a:t>82%</a:t>
                      </a:r>
                      <a:endParaRPr lang="en-GB" sz="20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393360">
                <a:tc>
                  <a:txBody>
                    <a:bodyPr/>
                    <a:lstStyle/>
                    <a:p>
                      <a:pPr algn="just">
                        <a:lnSpc>
                          <a:spcPct val="150000"/>
                        </a:lnSpc>
                        <a:spcAft>
                          <a:spcPts val="0"/>
                        </a:spcAft>
                      </a:pPr>
                      <a:r>
                        <a:rPr lang="en-GB" sz="2400" dirty="0" smtClean="0">
                          <a:effectLst/>
                          <a:latin typeface="+mn-lt"/>
                          <a:ea typeface="+mn-ea"/>
                          <a:cs typeface="+mn-cs"/>
                        </a:rPr>
                        <a:t>Team</a:t>
                      </a:r>
                      <a:r>
                        <a:rPr lang="en-GB" sz="2400" baseline="0" dirty="0" smtClean="0">
                          <a:effectLst/>
                          <a:latin typeface="+mn-lt"/>
                          <a:ea typeface="+mn-ea"/>
                          <a:cs typeface="+mn-cs"/>
                        </a:rPr>
                        <a:t> Confidence</a:t>
                      </a:r>
                      <a:endParaRPr lang="en-GB"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0"/>
                        </a:spcAft>
                      </a:pPr>
                      <a:r>
                        <a:rPr lang="en-GB" sz="2400" b="1" dirty="0" smtClean="0">
                          <a:effectLst/>
                        </a:rPr>
                        <a:t>80%</a:t>
                      </a:r>
                      <a:endParaRPr lang="en-GB" sz="20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bl>
          </a:graphicData>
        </a:graphic>
      </p:graphicFrame>
      <p:sp>
        <p:nvSpPr>
          <p:cNvPr id="15" name="Rectangle 14"/>
          <p:cNvSpPr/>
          <p:nvPr/>
        </p:nvSpPr>
        <p:spPr>
          <a:xfrm>
            <a:off x="681858" y="2421708"/>
            <a:ext cx="4326868" cy="556623"/>
          </a:xfrm>
          <a:prstGeom prst="rect">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4" name="Rounded Rectangular Callout 13"/>
          <p:cNvSpPr/>
          <p:nvPr/>
        </p:nvSpPr>
        <p:spPr>
          <a:xfrm>
            <a:off x="512937" y="4902711"/>
            <a:ext cx="4753899" cy="1485026"/>
          </a:xfrm>
          <a:prstGeom prst="wedgeRoundRectCallout">
            <a:avLst/>
          </a:prstGeom>
          <a:solidFill>
            <a:schemeClr val="accent4">
              <a:lumMod val="40000"/>
              <a:lumOff val="60000"/>
            </a:schemeClr>
          </a:solidFill>
          <a:ln>
            <a:solidFill>
              <a:schemeClr val="accent4">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6" name="Rectangle 15"/>
          <p:cNvSpPr/>
          <p:nvPr/>
        </p:nvSpPr>
        <p:spPr>
          <a:xfrm>
            <a:off x="680254" y="4956526"/>
            <a:ext cx="4419264" cy="1323439"/>
          </a:xfrm>
          <a:prstGeom prst="rect">
            <a:avLst/>
          </a:prstGeom>
        </p:spPr>
        <p:txBody>
          <a:bodyPr wrap="square">
            <a:spAutoFit/>
          </a:bodyPr>
          <a:lstStyle/>
          <a:p>
            <a:r>
              <a:rPr lang="en-GB" sz="2000" dirty="0" smtClean="0"/>
              <a:t>“</a:t>
            </a:r>
            <a:r>
              <a:rPr lang="en-GB" sz="2000" i="1" dirty="0" smtClean="0"/>
              <a:t>I </a:t>
            </a:r>
            <a:r>
              <a:rPr lang="en-GB" sz="2000" i="1" dirty="0"/>
              <a:t>was amazed at the amount of help I received. Each person knew exactly what they were going to do and did it all so cheerfully and </a:t>
            </a:r>
            <a:r>
              <a:rPr lang="en-GB" sz="2000" i="1" dirty="0" smtClean="0"/>
              <a:t>willingly</a:t>
            </a:r>
            <a:r>
              <a:rPr lang="en-GB" sz="2000" dirty="0" smtClean="0"/>
              <a:t>”</a:t>
            </a:r>
            <a:endParaRPr lang="en-GB" sz="2000" dirty="0"/>
          </a:p>
        </p:txBody>
      </p:sp>
    </p:spTree>
    <p:extLst>
      <p:ext uri="{BB962C8B-B14F-4D97-AF65-F5344CB8AC3E}">
        <p14:creationId xmlns:p14="http://schemas.microsoft.com/office/powerpoint/2010/main" val="364299121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13"/>
          <p:cNvSpPr/>
          <p:nvPr/>
        </p:nvSpPr>
        <p:spPr>
          <a:xfrm>
            <a:off x="5675026" y="4847278"/>
            <a:ext cx="4721192" cy="1661588"/>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7" name="Rectangle 16"/>
          <p:cNvSpPr/>
          <p:nvPr/>
        </p:nvSpPr>
        <p:spPr>
          <a:xfrm>
            <a:off x="391296" y="4839128"/>
            <a:ext cx="4683620" cy="1669737"/>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Rectangle 2"/>
          <p:cNvSpPr/>
          <p:nvPr/>
        </p:nvSpPr>
        <p:spPr>
          <a:xfrm>
            <a:off x="0" y="365125"/>
            <a:ext cx="12192000" cy="1235075"/>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p:cNvSpPr>
            <a:spLocks noGrp="1"/>
          </p:cNvSpPr>
          <p:nvPr>
            <p:ph type="title"/>
          </p:nvPr>
        </p:nvSpPr>
        <p:spPr/>
        <p:txBody>
          <a:bodyPr>
            <a:normAutofit fontScale="90000"/>
          </a:bodyPr>
          <a:lstStyle/>
          <a:p>
            <a:r>
              <a:rPr lang="en-GB" sz="4000" b="1" dirty="0">
                <a:solidFill>
                  <a:schemeClr val="accent5">
                    <a:lumMod val="50000"/>
                  </a:schemeClr>
                </a:solidFill>
              </a:rPr>
              <a:t>3</a:t>
            </a:r>
            <a:r>
              <a:rPr lang="en-GB" sz="4000" b="1" dirty="0" smtClean="0">
                <a:solidFill>
                  <a:schemeClr val="accent5">
                    <a:lumMod val="50000"/>
                  </a:schemeClr>
                </a:solidFill>
              </a:rPr>
              <a:t>) </a:t>
            </a:r>
            <a:r>
              <a:rPr lang="en-GB" sz="4000" b="1" dirty="0">
                <a:solidFill>
                  <a:schemeClr val="accent5">
                    <a:lumMod val="50000"/>
                  </a:schemeClr>
                </a:solidFill>
              </a:rPr>
              <a:t>Unpaid carers preferred their cared for person to be treated at home and that this reduced stress levels </a:t>
            </a:r>
          </a:p>
        </p:txBody>
      </p:sp>
      <p:sp>
        <p:nvSpPr>
          <p:cNvPr id="11" name="TextBox 10"/>
          <p:cNvSpPr txBox="1"/>
          <p:nvPr/>
        </p:nvSpPr>
        <p:spPr>
          <a:xfrm>
            <a:off x="5815511" y="5447291"/>
            <a:ext cx="4609048" cy="923330"/>
          </a:xfrm>
          <a:prstGeom prst="rect">
            <a:avLst/>
          </a:prstGeom>
          <a:noFill/>
        </p:spPr>
        <p:txBody>
          <a:bodyPr wrap="square" rtlCol="0">
            <a:spAutoFit/>
          </a:bodyPr>
          <a:lstStyle/>
          <a:p>
            <a:r>
              <a:rPr lang="en-GB" dirty="0" smtClean="0"/>
              <a:t>“</a:t>
            </a:r>
            <a:r>
              <a:rPr lang="en-GB" i="1" dirty="0" smtClean="0"/>
              <a:t>I </a:t>
            </a:r>
            <a:r>
              <a:rPr lang="en-GB" i="1" dirty="0"/>
              <a:t>could get my 3 hrs social visit and had no worries about my mum she was safe with him and I had a very relaxed </a:t>
            </a:r>
            <a:r>
              <a:rPr lang="en-GB" i="1" dirty="0" smtClean="0"/>
              <a:t>time out shopping</a:t>
            </a:r>
            <a:r>
              <a:rPr lang="en-GB" dirty="0" smtClean="0"/>
              <a:t>”</a:t>
            </a:r>
            <a:endParaRPr lang="en-GB" dirty="0"/>
          </a:p>
        </p:txBody>
      </p:sp>
      <p:sp>
        <p:nvSpPr>
          <p:cNvPr id="15" name="TextBox 14"/>
          <p:cNvSpPr txBox="1"/>
          <p:nvPr/>
        </p:nvSpPr>
        <p:spPr>
          <a:xfrm>
            <a:off x="5940928" y="4965110"/>
            <a:ext cx="4358215" cy="461665"/>
          </a:xfrm>
          <a:prstGeom prst="rect">
            <a:avLst/>
          </a:prstGeom>
          <a:noFill/>
        </p:spPr>
        <p:txBody>
          <a:bodyPr wrap="square" rtlCol="0">
            <a:spAutoFit/>
          </a:bodyPr>
          <a:lstStyle/>
          <a:p>
            <a:r>
              <a:rPr lang="en-GB" sz="2400" b="1" dirty="0" smtClean="0"/>
              <a:t>Reassurance &amp; time for a break </a:t>
            </a:r>
            <a:endParaRPr lang="en-GB" sz="2400" b="1" dirty="0"/>
          </a:p>
        </p:txBody>
      </p:sp>
      <p:sp>
        <p:nvSpPr>
          <p:cNvPr id="16" name="TextBox 15"/>
          <p:cNvSpPr txBox="1"/>
          <p:nvPr/>
        </p:nvSpPr>
        <p:spPr>
          <a:xfrm>
            <a:off x="1175012" y="5207018"/>
            <a:ext cx="3269106" cy="830997"/>
          </a:xfrm>
          <a:prstGeom prst="rect">
            <a:avLst/>
          </a:prstGeom>
          <a:noFill/>
        </p:spPr>
        <p:txBody>
          <a:bodyPr wrap="square" rtlCol="0">
            <a:spAutoFit/>
          </a:bodyPr>
          <a:lstStyle/>
          <a:p>
            <a:r>
              <a:rPr lang="en-GB" sz="2400" b="1" dirty="0" smtClean="0"/>
              <a:t>Provided with support themselves?</a:t>
            </a:r>
            <a:endParaRPr lang="en-GB" sz="2400" b="1" dirty="0"/>
          </a:p>
        </p:txBody>
      </p:sp>
      <p:graphicFrame>
        <p:nvGraphicFramePr>
          <p:cNvPr id="7" name="Table 6"/>
          <p:cNvGraphicFramePr>
            <a:graphicFrameLocks noGrp="1"/>
          </p:cNvGraphicFramePr>
          <p:nvPr>
            <p:extLst>
              <p:ext uri="{D42A27DB-BD31-4B8C-83A1-F6EECF244321}">
                <p14:modId xmlns:p14="http://schemas.microsoft.com/office/powerpoint/2010/main" val="2010072807"/>
              </p:ext>
            </p:extLst>
          </p:nvPr>
        </p:nvGraphicFramePr>
        <p:xfrm>
          <a:off x="2733106" y="1828503"/>
          <a:ext cx="5905070" cy="2022604"/>
        </p:xfrm>
        <a:graphic>
          <a:graphicData uri="http://schemas.openxmlformats.org/drawingml/2006/table">
            <a:tbl>
              <a:tblPr firstRow="1" firstCol="1" bandRow="1">
                <a:tableStyleId>{5C22544A-7EE6-4342-B048-85BDC9FD1C3A}</a:tableStyleId>
              </a:tblPr>
              <a:tblGrid>
                <a:gridCol w="3661066"/>
                <a:gridCol w="2244004"/>
              </a:tblGrid>
              <a:tr h="405529">
                <a:tc>
                  <a:txBody>
                    <a:bodyPr/>
                    <a:lstStyle/>
                    <a:p>
                      <a:pPr algn="just">
                        <a:lnSpc>
                          <a:spcPct val="150000"/>
                        </a:lnSpc>
                        <a:spcAft>
                          <a:spcPts val="0"/>
                        </a:spcAft>
                      </a:pPr>
                      <a:r>
                        <a:rPr lang="en-GB" sz="2000" dirty="0" smtClean="0">
                          <a:effectLst/>
                        </a:rPr>
                        <a:t>Components</a:t>
                      </a:r>
                      <a:endParaRPr lang="en-GB"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0"/>
                        </a:spcAft>
                      </a:pPr>
                      <a:r>
                        <a:rPr lang="en-GB" sz="2000" dirty="0">
                          <a:effectLst/>
                        </a:rPr>
                        <a:t>Mean Score</a:t>
                      </a:r>
                      <a:endParaRPr lang="en-GB"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289105">
                <a:tc>
                  <a:txBody>
                    <a:bodyPr/>
                    <a:lstStyle/>
                    <a:p>
                      <a:pPr algn="just">
                        <a:lnSpc>
                          <a:spcPct val="107000"/>
                        </a:lnSpc>
                        <a:spcAft>
                          <a:spcPts val="0"/>
                        </a:spcAft>
                      </a:pPr>
                      <a:r>
                        <a:rPr lang="en-GB" sz="2000" dirty="0">
                          <a:effectLst/>
                        </a:rPr>
                        <a:t>Less stressed?</a:t>
                      </a:r>
                      <a:endParaRPr lang="en-GB"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en-GB" sz="2400" b="1" dirty="0" smtClean="0">
                          <a:effectLst/>
                          <a:latin typeface="+mn-lt"/>
                          <a:ea typeface="+mn-ea"/>
                          <a:cs typeface="+mn-cs"/>
                        </a:rPr>
                        <a:t>88%</a:t>
                      </a:r>
                      <a:endParaRPr lang="en-GB" sz="24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289291">
                <a:tc>
                  <a:txBody>
                    <a:bodyPr/>
                    <a:lstStyle/>
                    <a:p>
                      <a:pPr algn="just">
                        <a:lnSpc>
                          <a:spcPct val="107000"/>
                        </a:lnSpc>
                        <a:spcAft>
                          <a:spcPts val="0"/>
                        </a:spcAft>
                      </a:pPr>
                      <a:r>
                        <a:rPr lang="en-GB" sz="2000" dirty="0">
                          <a:effectLst/>
                        </a:rPr>
                        <a:t>Rather them at home?</a:t>
                      </a:r>
                      <a:endParaRPr lang="en-GB"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en-GB" sz="2400" b="1" dirty="0" smtClean="0">
                          <a:effectLst/>
                          <a:latin typeface="+mn-lt"/>
                          <a:ea typeface="+mn-ea"/>
                          <a:cs typeface="+mn-cs"/>
                        </a:rPr>
                        <a:t>86%</a:t>
                      </a:r>
                      <a:endParaRPr lang="en-GB" sz="24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289291">
                <a:tc>
                  <a:txBody>
                    <a:bodyPr/>
                    <a:lstStyle/>
                    <a:p>
                      <a:pPr algn="just">
                        <a:lnSpc>
                          <a:spcPct val="107000"/>
                        </a:lnSpc>
                        <a:spcAft>
                          <a:spcPts val="0"/>
                        </a:spcAft>
                      </a:pPr>
                      <a:r>
                        <a:rPr lang="en-GB" sz="2000" dirty="0" smtClean="0">
                          <a:effectLst/>
                        </a:rPr>
                        <a:t>Recommend?</a:t>
                      </a:r>
                      <a:endParaRPr lang="en-GB"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en-GB" sz="2400" b="0" dirty="0" smtClean="0">
                          <a:effectLst/>
                          <a:latin typeface="+mn-lt"/>
                          <a:ea typeface="+mn-ea"/>
                          <a:cs typeface="+mn-cs"/>
                        </a:rPr>
                        <a:t>96%</a:t>
                      </a:r>
                      <a:endParaRPr lang="en-GB" sz="24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289291">
                <a:tc>
                  <a:txBody>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lang="en-GB" sz="2000" dirty="0" smtClean="0">
                          <a:effectLst/>
                        </a:rPr>
                        <a:t>Encouragement and support?</a:t>
                      </a:r>
                      <a:endParaRPr lang="en-GB" sz="2000" dirty="0" smtClean="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en-GB" sz="2400" b="1" dirty="0" smtClean="0">
                          <a:effectLst/>
                          <a:latin typeface="Calibri" panose="020F0502020204030204" pitchFamily="34" charset="0"/>
                          <a:ea typeface="Calibri" panose="020F0502020204030204" pitchFamily="34" charset="0"/>
                          <a:cs typeface="Times New Roman" panose="02020603050405020304" pitchFamily="18" charset="0"/>
                        </a:rPr>
                        <a:t>96%</a:t>
                      </a:r>
                      <a:endParaRPr lang="en-GB" sz="24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bl>
          </a:graphicData>
        </a:graphic>
      </p:graphicFrame>
      <p:sp>
        <p:nvSpPr>
          <p:cNvPr id="4" name="Rectangle 3"/>
          <p:cNvSpPr/>
          <p:nvPr/>
        </p:nvSpPr>
        <p:spPr>
          <a:xfrm>
            <a:off x="6409236" y="3437294"/>
            <a:ext cx="2220111" cy="413813"/>
          </a:xfrm>
          <a:prstGeom prst="rect">
            <a:avLst/>
          </a:prstGeom>
          <a:noFill/>
          <a:ln w="571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1" name="Rectangle 20"/>
          <p:cNvSpPr/>
          <p:nvPr/>
        </p:nvSpPr>
        <p:spPr>
          <a:xfrm>
            <a:off x="6409235" y="2296902"/>
            <a:ext cx="2220111" cy="766134"/>
          </a:xfrm>
          <a:prstGeom prst="rect">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2" name="TextBox 21"/>
          <p:cNvSpPr txBox="1"/>
          <p:nvPr/>
        </p:nvSpPr>
        <p:spPr>
          <a:xfrm>
            <a:off x="391296" y="4233570"/>
            <a:ext cx="10004922" cy="523220"/>
          </a:xfrm>
          <a:prstGeom prst="rect">
            <a:avLst/>
          </a:prstGeom>
          <a:solidFill>
            <a:schemeClr val="accent5">
              <a:lumMod val="50000"/>
            </a:schemeClr>
          </a:solidFill>
        </p:spPr>
        <p:txBody>
          <a:bodyPr wrap="square" rtlCol="0">
            <a:spAutoFit/>
          </a:bodyPr>
          <a:lstStyle/>
          <a:p>
            <a:r>
              <a:rPr lang="en-GB" sz="2800" b="1" dirty="0" smtClean="0">
                <a:solidFill>
                  <a:schemeClr val="bg1"/>
                </a:solidFill>
              </a:rPr>
              <a:t>Mechanisms?</a:t>
            </a:r>
            <a:endParaRPr lang="en-GB" sz="2800" b="1" dirty="0">
              <a:solidFill>
                <a:schemeClr val="bg1"/>
              </a:solidFill>
            </a:endParaRPr>
          </a:p>
        </p:txBody>
      </p:sp>
      <p:sp>
        <p:nvSpPr>
          <p:cNvPr id="8" name="Right Arrow 7"/>
          <p:cNvSpPr/>
          <p:nvPr/>
        </p:nvSpPr>
        <p:spPr>
          <a:xfrm rot="19726812">
            <a:off x="5024238" y="4133038"/>
            <a:ext cx="1508760" cy="47548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8560654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1996</TotalTime>
  <Words>952</Words>
  <Application>Microsoft Office PowerPoint</Application>
  <PresentationFormat>Widescreen</PresentationFormat>
  <Paragraphs>133</Paragraphs>
  <Slides>13</Slides>
  <Notes>13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13</vt:i4>
      </vt:variant>
    </vt:vector>
  </HeadingPairs>
  <TitlesOfParts>
    <vt:vector size="18" baseType="lpstr">
      <vt:lpstr>Arial</vt:lpstr>
      <vt:lpstr>Calibri</vt:lpstr>
      <vt:lpstr>Calibri Light</vt:lpstr>
      <vt:lpstr>Times New Roman</vt:lpstr>
      <vt:lpstr>Office Theme</vt:lpstr>
      <vt:lpstr>Acute Care at Home (AC@H) Lessons Learned</vt:lpstr>
      <vt:lpstr>The AC@H Service</vt:lpstr>
      <vt:lpstr>The AC@H Service Model</vt:lpstr>
      <vt:lpstr>The AC@H Service – First 6 months</vt:lpstr>
      <vt:lpstr>AC@H Evaluation</vt:lpstr>
      <vt:lpstr>Highlights – Key Findings</vt:lpstr>
      <vt:lpstr>1) AC@H appears no less safe than usual care</vt:lpstr>
      <vt:lpstr>2) Patients reported high satisfaction with the service</vt:lpstr>
      <vt:lpstr>3) Unpaid carers preferred their cared for person to be treated at home and that this reduced stress levels </vt:lpstr>
      <vt:lpstr>4) High staff satisfaction reported - particularly management style </vt:lpstr>
      <vt:lpstr>5) Training is necessary to upskill, but restricts service provision if carried out during working hours in a small team </vt:lpstr>
      <vt:lpstr>6) Considering localised recruitment challenges, theoretically-sound models of care delivery should be sought out and adapted to deliver locally to account for these challenges.</vt:lpstr>
      <vt:lpstr>Important learning</vt:lpstr>
    </vt:vector>
  </TitlesOfParts>
  <Company>Symanetc</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Acute Care at Home (AC@H) Lessons Learned</dc:title>
  <dc:creator>Katherine Karacaoglu</dc:creator>
  <cp:lastModifiedBy>Katherine Karacaoglu</cp:lastModifiedBy>
  <cp:revision>154</cp:revision>
  <dcterms:created xsi:type="dcterms:W3CDTF">2019-04-15T18:40:05Z</dcterms:created>
  <dcterms:modified xsi:type="dcterms:W3CDTF">2019-05-08T12:34:18Z</dcterms:modified>
  <cp:contentStatus>Final</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arkAsFinal">
    <vt:bool>true</vt:bool>
  </property>
</Properties>
</file>