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7" r:id="rId3"/>
    <p:sldId id="288" r:id="rId4"/>
    <p:sldId id="284" r:id="rId5"/>
    <p:sldId id="258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91" r:id="rId14"/>
    <p:sldId id="280" r:id="rId15"/>
    <p:sldId id="289" r:id="rId16"/>
    <p:sldId id="290" r:id="rId17"/>
    <p:sldId id="272" r:id="rId18"/>
    <p:sldId id="295" r:id="rId19"/>
    <p:sldId id="275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3B3"/>
    <a:srgbClr val="6F0101"/>
    <a:srgbClr val="FEDE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284" y="52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ri-homes-01\homes\leaskc\My%20Documents\Projects\West%20unscheduled%20care\Evaluation\Service%20analysis\Cleaned%20spreadshee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ari-homes-01\homes\leaskc\My%20Documents\Projects\West%20unscheduled%20care\Evaluation\Report\Figures\Figur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Visits per month by</a:t>
            </a:r>
            <a:r>
              <a:rPr lang="en-GB" baseline="0"/>
              <a:t> practice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'Date of birth'!$I$23</c:f>
              <c:strCache>
                <c:ptCount val="1"/>
                <c:pt idx="0">
                  <c:v>Albyn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'Date of birth'!$H$24:$H$30</c:f>
              <c:numCache>
                <c:formatCode>mmm\-yy</c:formatCode>
                <c:ptCount val="7"/>
                <c:pt idx="0">
                  <c:v>43040</c:v>
                </c:pt>
                <c:pt idx="1">
                  <c:v>43070</c:v>
                </c:pt>
                <c:pt idx="2">
                  <c:v>43101</c:v>
                </c:pt>
                <c:pt idx="3">
                  <c:v>43132</c:v>
                </c:pt>
                <c:pt idx="4">
                  <c:v>43160</c:v>
                </c:pt>
                <c:pt idx="5">
                  <c:v>43191</c:v>
                </c:pt>
                <c:pt idx="6">
                  <c:v>43221</c:v>
                </c:pt>
              </c:numCache>
            </c:numRef>
          </c:cat>
          <c:val>
            <c:numRef>
              <c:f>'Date of birth'!$I$24:$I$30</c:f>
              <c:numCache>
                <c:formatCode>General</c:formatCode>
                <c:ptCount val="7"/>
                <c:pt idx="0">
                  <c:v>5</c:v>
                </c:pt>
                <c:pt idx="1">
                  <c:v>5</c:v>
                </c:pt>
                <c:pt idx="2">
                  <c:v>9</c:v>
                </c:pt>
                <c:pt idx="3">
                  <c:v>8</c:v>
                </c:pt>
                <c:pt idx="4">
                  <c:v>8</c:v>
                </c:pt>
                <c:pt idx="5">
                  <c:v>5</c:v>
                </c:pt>
                <c:pt idx="6">
                  <c:v>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'Date of birth'!$J$23</c:f>
              <c:strCache>
                <c:ptCount val="1"/>
                <c:pt idx="0">
                  <c:v>Camphill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'Date of birth'!$H$24:$H$30</c:f>
              <c:numCache>
                <c:formatCode>mmm\-yy</c:formatCode>
                <c:ptCount val="7"/>
                <c:pt idx="0">
                  <c:v>43040</c:v>
                </c:pt>
                <c:pt idx="1">
                  <c:v>43070</c:v>
                </c:pt>
                <c:pt idx="2">
                  <c:v>43101</c:v>
                </c:pt>
                <c:pt idx="3">
                  <c:v>43132</c:v>
                </c:pt>
                <c:pt idx="4">
                  <c:v>43160</c:v>
                </c:pt>
                <c:pt idx="5">
                  <c:v>43191</c:v>
                </c:pt>
                <c:pt idx="6">
                  <c:v>43221</c:v>
                </c:pt>
              </c:numCache>
            </c:numRef>
          </c:cat>
          <c:val>
            <c:numRef>
              <c:f>'Date of birth'!$J$24:$J$30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'Date of birth'!$K$23</c:f>
              <c:strCache>
                <c:ptCount val="1"/>
                <c:pt idx="0">
                  <c:v>Cults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'Date of birth'!$H$24:$H$30</c:f>
              <c:numCache>
                <c:formatCode>mmm\-yy</c:formatCode>
                <c:ptCount val="7"/>
                <c:pt idx="0">
                  <c:v>43040</c:v>
                </c:pt>
                <c:pt idx="1">
                  <c:v>43070</c:v>
                </c:pt>
                <c:pt idx="2">
                  <c:v>43101</c:v>
                </c:pt>
                <c:pt idx="3">
                  <c:v>43132</c:v>
                </c:pt>
                <c:pt idx="4">
                  <c:v>43160</c:v>
                </c:pt>
                <c:pt idx="5">
                  <c:v>43191</c:v>
                </c:pt>
                <c:pt idx="6">
                  <c:v>43221</c:v>
                </c:pt>
              </c:numCache>
            </c:numRef>
          </c:cat>
          <c:val>
            <c:numRef>
              <c:f>'Date of birth'!$K$24:$K$30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12</c:v>
                </c:pt>
                <c:pt idx="3">
                  <c:v>4</c:v>
                </c:pt>
                <c:pt idx="4">
                  <c:v>5</c:v>
                </c:pt>
                <c:pt idx="5">
                  <c:v>5</c:v>
                </c:pt>
                <c:pt idx="6">
                  <c:v>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'Date of birth'!$L$23</c:f>
              <c:strCache>
                <c:ptCount val="1"/>
                <c:pt idx="0">
                  <c:v>Great western Road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'Date of birth'!$H$24:$H$30</c:f>
              <c:numCache>
                <c:formatCode>mmm\-yy</c:formatCode>
                <c:ptCount val="7"/>
                <c:pt idx="0">
                  <c:v>43040</c:v>
                </c:pt>
                <c:pt idx="1">
                  <c:v>43070</c:v>
                </c:pt>
                <c:pt idx="2">
                  <c:v>43101</c:v>
                </c:pt>
                <c:pt idx="3">
                  <c:v>43132</c:v>
                </c:pt>
                <c:pt idx="4">
                  <c:v>43160</c:v>
                </c:pt>
                <c:pt idx="5">
                  <c:v>43191</c:v>
                </c:pt>
                <c:pt idx="6">
                  <c:v>43221</c:v>
                </c:pt>
              </c:numCache>
            </c:numRef>
          </c:cat>
          <c:val>
            <c:numRef>
              <c:f>'Date of birth'!$L$24:$L$30</c:f>
              <c:numCache>
                <c:formatCode>General</c:formatCode>
                <c:ptCount val="7"/>
                <c:pt idx="0">
                  <c:v>4</c:v>
                </c:pt>
                <c:pt idx="1">
                  <c:v>11</c:v>
                </c:pt>
                <c:pt idx="2">
                  <c:v>15</c:v>
                </c:pt>
                <c:pt idx="3">
                  <c:v>10</c:v>
                </c:pt>
                <c:pt idx="4">
                  <c:v>16</c:v>
                </c:pt>
                <c:pt idx="5">
                  <c:v>11</c:v>
                </c:pt>
                <c:pt idx="6">
                  <c:v>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'Date of birth'!$M$23</c:f>
              <c:strCache>
                <c:ptCount val="1"/>
                <c:pt idx="0">
                  <c:v>Hamilton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cat>
            <c:numRef>
              <c:f>'Date of birth'!$H$24:$H$30</c:f>
              <c:numCache>
                <c:formatCode>mmm\-yy</c:formatCode>
                <c:ptCount val="7"/>
                <c:pt idx="0">
                  <c:v>43040</c:v>
                </c:pt>
                <c:pt idx="1">
                  <c:v>43070</c:v>
                </c:pt>
                <c:pt idx="2">
                  <c:v>43101</c:v>
                </c:pt>
                <c:pt idx="3">
                  <c:v>43132</c:v>
                </c:pt>
                <c:pt idx="4">
                  <c:v>43160</c:v>
                </c:pt>
                <c:pt idx="5">
                  <c:v>43191</c:v>
                </c:pt>
                <c:pt idx="6">
                  <c:v>43221</c:v>
                </c:pt>
              </c:numCache>
            </c:numRef>
          </c:cat>
          <c:val>
            <c:numRef>
              <c:f>'Date of birth'!$M$24:$M$30</c:f>
              <c:numCache>
                <c:formatCode>General</c:formatCode>
                <c:ptCount val="7"/>
                <c:pt idx="0">
                  <c:v>5</c:v>
                </c:pt>
                <c:pt idx="1">
                  <c:v>8</c:v>
                </c:pt>
                <c:pt idx="2">
                  <c:v>10</c:v>
                </c:pt>
                <c:pt idx="3">
                  <c:v>7</c:v>
                </c:pt>
                <c:pt idx="4">
                  <c:v>2</c:v>
                </c:pt>
                <c:pt idx="5">
                  <c:v>16</c:v>
                </c:pt>
                <c:pt idx="6">
                  <c:v>1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'Date of birth'!$N$23</c:f>
              <c:strCache>
                <c:ptCount val="1"/>
                <c:pt idx="0">
                  <c:v>Kingswells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'Date of birth'!$H$24:$H$30</c:f>
              <c:numCache>
                <c:formatCode>mmm\-yy</c:formatCode>
                <c:ptCount val="7"/>
                <c:pt idx="0">
                  <c:v>43040</c:v>
                </c:pt>
                <c:pt idx="1">
                  <c:v>43070</c:v>
                </c:pt>
                <c:pt idx="2">
                  <c:v>43101</c:v>
                </c:pt>
                <c:pt idx="3">
                  <c:v>43132</c:v>
                </c:pt>
                <c:pt idx="4">
                  <c:v>43160</c:v>
                </c:pt>
                <c:pt idx="5">
                  <c:v>43191</c:v>
                </c:pt>
                <c:pt idx="6">
                  <c:v>43221</c:v>
                </c:pt>
              </c:numCache>
            </c:numRef>
          </c:cat>
          <c:val>
            <c:numRef>
              <c:f>'Date of birth'!$N$24:$N$30</c:f>
              <c:numCache>
                <c:formatCode>General</c:formatCode>
                <c:ptCount val="7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3</c:v>
                </c:pt>
                <c:pt idx="5">
                  <c:v>4</c:v>
                </c:pt>
                <c:pt idx="6">
                  <c:v>0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'Date of birth'!$O$23</c:f>
              <c:strCache>
                <c:ptCount val="1"/>
                <c:pt idx="0">
                  <c:v>Peterculter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numRef>
              <c:f>'Date of birth'!$H$24:$H$30</c:f>
              <c:numCache>
                <c:formatCode>mmm\-yy</c:formatCode>
                <c:ptCount val="7"/>
                <c:pt idx="0">
                  <c:v>43040</c:v>
                </c:pt>
                <c:pt idx="1">
                  <c:v>43070</c:v>
                </c:pt>
                <c:pt idx="2">
                  <c:v>43101</c:v>
                </c:pt>
                <c:pt idx="3">
                  <c:v>43132</c:v>
                </c:pt>
                <c:pt idx="4">
                  <c:v>43160</c:v>
                </c:pt>
                <c:pt idx="5">
                  <c:v>43191</c:v>
                </c:pt>
                <c:pt idx="6">
                  <c:v>43221</c:v>
                </c:pt>
              </c:numCache>
            </c:numRef>
          </c:cat>
          <c:val>
            <c:numRef>
              <c:f>'Date of birth'!$O$24:$O$30</c:f>
              <c:numCache>
                <c:formatCode>General</c:formatCode>
                <c:ptCount val="7"/>
                <c:pt idx="0">
                  <c:v>2</c:v>
                </c:pt>
                <c:pt idx="1">
                  <c:v>4</c:v>
                </c:pt>
                <c:pt idx="2">
                  <c:v>5</c:v>
                </c:pt>
                <c:pt idx="3">
                  <c:v>3</c:v>
                </c:pt>
                <c:pt idx="4">
                  <c:v>1</c:v>
                </c:pt>
                <c:pt idx="5">
                  <c:v>9</c:v>
                </c:pt>
                <c:pt idx="6">
                  <c:v>0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'Date of birth'!$P$23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'Date of birth'!$H$24:$H$30</c:f>
              <c:numCache>
                <c:formatCode>mmm\-yy</c:formatCode>
                <c:ptCount val="7"/>
                <c:pt idx="0">
                  <c:v>43040</c:v>
                </c:pt>
                <c:pt idx="1">
                  <c:v>43070</c:v>
                </c:pt>
                <c:pt idx="2">
                  <c:v>43101</c:v>
                </c:pt>
                <c:pt idx="3">
                  <c:v>43132</c:v>
                </c:pt>
                <c:pt idx="4">
                  <c:v>43160</c:v>
                </c:pt>
                <c:pt idx="5">
                  <c:v>43191</c:v>
                </c:pt>
                <c:pt idx="6">
                  <c:v>43221</c:v>
                </c:pt>
              </c:numCache>
            </c:numRef>
          </c:cat>
          <c:val>
            <c:numRef>
              <c:f>'Date of birth'!$P$24:$P$30</c:f>
              <c:numCache>
                <c:formatCode>General</c:formatCode>
                <c:ptCount val="7"/>
                <c:pt idx="0">
                  <c:v>24</c:v>
                </c:pt>
                <c:pt idx="1">
                  <c:v>35</c:v>
                </c:pt>
                <c:pt idx="2">
                  <c:v>51</c:v>
                </c:pt>
                <c:pt idx="3">
                  <c:v>36</c:v>
                </c:pt>
                <c:pt idx="4">
                  <c:v>35</c:v>
                </c:pt>
                <c:pt idx="5">
                  <c:v>52</c:v>
                </c:pt>
                <c:pt idx="6">
                  <c:v>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6549624"/>
        <c:axId val="256548056"/>
      </c:lineChart>
      <c:dateAx>
        <c:axId val="25654962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6548056"/>
        <c:crosses val="autoZero"/>
        <c:auto val="1"/>
        <c:lblOffset val="100"/>
        <c:baseTimeUnit val="months"/>
      </c:dateAx>
      <c:valAx>
        <c:axId val="256548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6549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69935913487846E-2"/>
          <c:y val="0.94689467647072267"/>
          <c:w val="0.96512884542259081"/>
          <c:h val="3.91761302617207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Outcome of ANP visits (%)</a:t>
            </a:r>
          </a:p>
        </c:rich>
      </c:tx>
      <c:layout>
        <c:manualLayout>
          <c:xMode val="edge"/>
          <c:yMode val="edge"/>
          <c:x val="0.23686774609542915"/>
          <c:y val="1.44595734425834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04123280979044"/>
          <c:y val="0.10702797889509504"/>
          <c:w val="0.462038958579645"/>
          <c:h val="0.77704310208762739"/>
        </c:manualLayout>
      </c:layout>
      <c:pieChart>
        <c:varyColors val="1"/>
        <c:ser>
          <c:idx val="0"/>
          <c:order val="0"/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3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4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5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6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7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8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'[1]Date of birth'!$N$3:$N$11</c:f>
              <c:strCache>
                <c:ptCount val="9"/>
                <c:pt idx="0">
                  <c:v>A&amp;E attendance</c:v>
                </c:pt>
                <c:pt idx="1">
                  <c:v>Hospital admission</c:v>
                </c:pt>
                <c:pt idx="2">
                  <c:v>Medication &amp; WSG</c:v>
                </c:pt>
                <c:pt idx="3">
                  <c:v>NA</c:v>
                </c:pt>
                <c:pt idx="4">
                  <c:v>Prescription &amp; WSG</c:v>
                </c:pt>
                <c:pt idx="5">
                  <c:v>GP Referral &amp; WSG</c:v>
                </c:pt>
                <c:pt idx="6">
                  <c:v>District Nursing Referral</c:v>
                </c:pt>
                <c:pt idx="7">
                  <c:v>Self-care advice</c:v>
                </c:pt>
                <c:pt idx="8">
                  <c:v>Not reported</c:v>
                </c:pt>
              </c:strCache>
            </c:strRef>
          </c:cat>
          <c:val>
            <c:numRef>
              <c:f>'[1]Date of birth'!$P$3:$P$11</c:f>
              <c:numCache>
                <c:formatCode>0.00</c:formatCode>
                <c:ptCount val="9"/>
                <c:pt idx="0">
                  <c:v>3.3472803347280333</c:v>
                </c:pt>
                <c:pt idx="1">
                  <c:v>11.715481171548117</c:v>
                </c:pt>
                <c:pt idx="2">
                  <c:v>44.769874476987447</c:v>
                </c:pt>
                <c:pt idx="3">
                  <c:v>2.510460251046025</c:v>
                </c:pt>
                <c:pt idx="4">
                  <c:v>9.2050209205020916</c:v>
                </c:pt>
                <c:pt idx="5">
                  <c:v>5.439330543933055</c:v>
                </c:pt>
                <c:pt idx="6">
                  <c:v>1.6736401673640167</c:v>
                </c:pt>
                <c:pt idx="7">
                  <c:v>19.665271966527197</c:v>
                </c:pt>
                <c:pt idx="8">
                  <c:v>1.6736401673640167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423137804865667E-2"/>
          <c:y val="0.892717175866934"/>
          <c:w val="0.70822219188499136"/>
          <c:h val="9.30496322012043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0BB49-8A77-48F0-B004-5801760A2CF1}" type="datetimeFigureOut">
              <a:rPr lang="en-GB" smtClean="0"/>
              <a:t>30/01/2019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577A90-DCA7-4B41-802E-9EA845A5C3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306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632919-A10D-4994-A006-7AC0D1D69215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59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5BA2-E2BF-4758-B184-796E92A826FD}" type="datetimeFigureOut">
              <a:rPr lang="en-GB" smtClean="0"/>
              <a:t>30/01/2019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3B4D-C4EA-405B-828F-85AD53E5F8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56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5BA2-E2BF-4758-B184-796E92A826FD}" type="datetimeFigureOut">
              <a:rPr lang="en-GB" smtClean="0"/>
              <a:t>30/01/2019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3B4D-C4EA-405B-828F-85AD53E5F8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05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5BA2-E2BF-4758-B184-796E92A826FD}" type="datetimeFigureOut">
              <a:rPr lang="en-GB" smtClean="0"/>
              <a:t>30/01/2019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3B4D-C4EA-405B-828F-85AD53E5F8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84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5BA2-E2BF-4758-B184-796E92A826FD}" type="datetimeFigureOut">
              <a:rPr lang="en-GB" smtClean="0"/>
              <a:t>30/01/2019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3B4D-C4EA-405B-828F-85AD53E5F8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67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5BA2-E2BF-4758-B184-796E92A826FD}" type="datetimeFigureOut">
              <a:rPr lang="en-GB" smtClean="0"/>
              <a:t>30/01/2019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3B4D-C4EA-405B-828F-85AD53E5F8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1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5BA2-E2BF-4758-B184-796E92A826FD}" type="datetimeFigureOut">
              <a:rPr lang="en-GB" smtClean="0"/>
              <a:t>30/01/2019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3B4D-C4EA-405B-828F-85AD53E5F8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968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5BA2-E2BF-4758-B184-796E92A826FD}" type="datetimeFigureOut">
              <a:rPr lang="en-GB" smtClean="0"/>
              <a:t>30/01/2019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3B4D-C4EA-405B-828F-85AD53E5F8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67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5BA2-E2BF-4758-B184-796E92A826FD}" type="datetimeFigureOut">
              <a:rPr lang="en-GB" smtClean="0"/>
              <a:t>30/01/2019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3B4D-C4EA-405B-828F-85AD53E5F8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00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5BA2-E2BF-4758-B184-796E92A826FD}" type="datetimeFigureOut">
              <a:rPr lang="en-GB" smtClean="0"/>
              <a:t>30/01/2019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3B4D-C4EA-405B-828F-85AD53E5F8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95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5BA2-E2BF-4758-B184-796E92A826FD}" type="datetimeFigureOut">
              <a:rPr lang="en-GB" smtClean="0"/>
              <a:t>30/01/2019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3B4D-C4EA-405B-828F-85AD53E5F8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52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5BA2-E2BF-4758-B184-796E92A826FD}" type="datetimeFigureOut">
              <a:rPr lang="en-GB" smtClean="0"/>
              <a:t>30/01/2019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53B4D-C4EA-405B-828F-85AD53E5F8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49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E5BA2-E2BF-4758-B184-796E92A826FD}" type="datetimeFigureOut">
              <a:rPr lang="en-GB" smtClean="0"/>
              <a:t>30/01/2019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53B4D-C4EA-405B-828F-85AD53E5F8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01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1.pn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1.pn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hyperlink" Target="mailto:heather.tennant@nhs.net" TargetMode="Externa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24.png"/><Relationship Id="rId5" Type="http://schemas.openxmlformats.org/officeDocument/2006/relationships/hyperlink" Target="mailto:calum.leask@nhs.net" TargetMode="External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6.png"/><Relationship Id="rId11" Type="http://schemas.openxmlformats.org/officeDocument/2006/relationships/image" Target="../media/image1.pn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.pn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.png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79590"/>
            <a:ext cx="12192000" cy="163173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5400" b="1" dirty="0" smtClean="0"/>
              <a:t>West unscheduled care test of change</a:t>
            </a:r>
            <a:br>
              <a:rPr lang="en-GB" sz="5400" b="1" dirty="0" smtClean="0"/>
            </a:br>
            <a:r>
              <a:rPr lang="en-GB" sz="5400" dirty="0" smtClean="0"/>
              <a:t>Evaluation</a:t>
            </a:r>
            <a:endParaRPr lang="en-GB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7507705" y="4866105"/>
            <a:ext cx="43099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Dr Calum Leask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Research &amp; Evaluation Manager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b="1" dirty="0" smtClean="0">
                <a:solidFill>
                  <a:schemeClr val="bg1"/>
                </a:solidFill>
              </a:rPr>
              <a:t>Heather Tennant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Transformation Programme Manager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4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1241"/>
    </mc:Choice>
    <mc:Fallback xmlns="">
      <p:transition spd="slow" advTm="21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3394"/>
            <a:ext cx="10515600" cy="674667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Patient experience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764" t="35963" r="62356" b="37692"/>
          <a:stretch/>
        </p:blipFill>
        <p:spPr>
          <a:xfrm>
            <a:off x="0" y="1135118"/>
            <a:ext cx="10247587" cy="2581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808" t="29177" r="62615" b="50332"/>
          <a:stretch/>
        </p:blipFill>
        <p:spPr>
          <a:xfrm>
            <a:off x="0" y="3716571"/>
            <a:ext cx="10247587" cy="20258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5882525"/>
            <a:ext cx="9903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 smtClean="0">
                <a:solidFill>
                  <a:srgbClr val="0070C0"/>
                </a:solidFill>
              </a:rPr>
              <a:t>“The home visit was excellent – the nurse was very good and patient with me. I wish we could get someone like her all the time” (Responder 3).</a:t>
            </a:r>
            <a:endParaRPr lang="en-GB" sz="2400" b="1" i="1" dirty="0">
              <a:solidFill>
                <a:srgbClr val="0070C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2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1899"/>
    </mc:Choice>
    <mc:Fallback xmlns="">
      <p:transition spd="slow" advTm="21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3042"/>
            <a:ext cx="10515600" cy="725738"/>
          </a:xfrm>
          <a:solidFill>
            <a:srgbClr val="7030A0"/>
          </a:solidFill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GP Experience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0368" t="42722" r="10853" b="21305"/>
          <a:stretch/>
        </p:blipFill>
        <p:spPr>
          <a:xfrm>
            <a:off x="580574" y="1861623"/>
            <a:ext cx="10526234" cy="412543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7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198"/>
    </mc:Choice>
    <mc:Fallback xmlns="">
      <p:transition spd="slow" advTm="20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\\ari-homes-01\homes\leaskc\My Documents\Projects\West unscheduled care\Evaluation\GP Practice Analysis\GP Practice Analysi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63" y="101600"/>
            <a:ext cx="11602754" cy="6431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6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2816"/>
    </mc:Choice>
    <mc:Fallback xmlns="">
      <p:transition spd="slow" advTm="22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\\ari-homes-01\homes\leaskc\My Documents\Projects\West unscheduled care\Evaluation\GP Practice Analysis\GP Practice Analysi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63" y="101600"/>
            <a:ext cx="11602754" cy="64313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07092" y="101600"/>
            <a:ext cx="5931243" cy="329238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0" y="3465513"/>
            <a:ext cx="12192000" cy="33924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6096000" y="0"/>
            <a:ext cx="6096000" cy="34940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383104" y="2032975"/>
            <a:ext cx="5107459" cy="3757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They’re incredible [ANP].  So if I was unwell I might be looking to see an ANP rather than a GP … they’re good all round practitioners and they’re good at assessing things” (GP, Practice 5).</a:t>
            </a:r>
            <a:endParaRPr lang="en-GB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3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1013"/>
    </mc:Choice>
    <mc:Fallback xmlns="">
      <p:transition spd="slow" advTm="21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\\ari-homes-01\homes\leaskc\My Documents\Projects\West unscheduled care\Evaluation\GP Practice Analysis\GP Practice Analysi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63" y="101600"/>
            <a:ext cx="11602754" cy="64313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6203092" y="101600"/>
            <a:ext cx="5931243" cy="329238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3465513"/>
            <a:ext cx="12192000" cy="33924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0" y="-28574"/>
            <a:ext cx="6096000" cy="34940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0" y="1222334"/>
            <a:ext cx="6096000" cy="48114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“My concern is more in terms of what happens in the future … and that’s to do with my experience of over a couple of decades of fantastic sounding pilot projects that are pump-primed only to not recur … so I have to be allowed a certain about of cynicism about that” (GP, Practice 6).</a:t>
            </a:r>
            <a:endParaRPr lang="en-GB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8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1049"/>
    </mc:Choice>
    <mc:Fallback xmlns="">
      <p:transition spd="slow" advTm="21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\\ari-homes-01\homes\leaskc\My Documents\Projects\West unscheduled care\Evaluation\GP Practice Analysis\GP Practice Analysi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63" y="101600"/>
            <a:ext cx="11602754" cy="64313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1"/>
            <a:ext cx="12192000" cy="31303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096000" y="3140425"/>
            <a:ext cx="6096000" cy="37175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166021" y="101600"/>
            <a:ext cx="5955957" cy="6415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“It was a culture change, you know? I’ve been in general practice for way too long now and that’s always been the case. Years and years ago in another practice a nurse practitioner was out, and then gradually they came in and the GPs were like “okay, this works, this is great”, so the role expanded … and gradually the confidence builds” (Practice Manager, Practice 3).</a:t>
            </a:r>
            <a:endParaRPr lang="en-GB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2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19269"/>
    </mc:Choice>
    <mc:Fallback xmlns="">
      <p:transition spd="slow" advTm="19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\\ari-homes-01\homes\leaskc\My Documents\Projects\West unscheduled care\Evaluation\GP Practice Analysis\GP Practice Analysi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63" y="101600"/>
            <a:ext cx="11602754" cy="64313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1"/>
            <a:ext cx="12192000" cy="31303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0" y="3140425"/>
            <a:ext cx="6096000" cy="37175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1883" y="1266641"/>
            <a:ext cx="5955957" cy="4834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“Might the service in the future look like a team that had a selection of different professionals … the ability for a patient to be requesting directly rather than always having to go through the GP to get things going, that would be a huge advantage” (GP, Practice 6).</a:t>
            </a:r>
            <a:endParaRPr lang="en-GB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1103"/>
    </mc:Choice>
    <mc:Fallback xmlns="">
      <p:transition spd="slow" advTm="21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7" y="1269711"/>
            <a:ext cx="11155810" cy="543054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0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185"/>
    </mc:Choice>
    <mc:Fallback xmlns="">
      <p:transition spd="slow" advTm="20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7" y="1269711"/>
            <a:ext cx="11155810" cy="54305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01513" y="717172"/>
            <a:ext cx="5198076" cy="123469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400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“We’ve got everything in the boot.  If we think someone needs an ECG we can do it. We can do bloods as well, that’s things that you’d need an appointment with a phlebotomist maybe 2/3 days down the line … so you’re helping other services within the practice as well” (ANP 3).</a:t>
            </a:r>
            <a:endParaRPr lang="en-GB" sz="14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201297" y="2075935"/>
            <a:ext cx="551935" cy="4036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684852" y="5311513"/>
            <a:ext cx="5453447" cy="116955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“The way we had to do our shift pattern was so we didn’t lose our enhancements … if we just did the day time we would be losing quite a lot of money which, for us, you think well what’s the benefit to us, because we’re providing you [the GPs] with a really </a:t>
            </a:r>
            <a:r>
              <a:rPr lang="en-GB" sz="1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really</a:t>
            </a:r>
            <a:r>
              <a:rPr lang="en-GB" sz="1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good service but we’re actually losing money” </a:t>
            </a:r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(ANP 2). </a:t>
            </a:r>
            <a:endParaRPr lang="en-GB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300151" y="5193957"/>
            <a:ext cx="1070919" cy="4983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3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2820"/>
    </mc:Choice>
    <mc:Fallback xmlns="">
      <p:transition spd="slow" advTm="22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543864"/>
            <a:ext cx="12192000" cy="1547447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0" y="2996417"/>
            <a:ext cx="12192000" cy="15474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1765495"/>
            <a:ext cx="12192000" cy="12309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0592"/>
            <a:ext cx="10515600" cy="851095"/>
          </a:xfrm>
          <a:solidFill>
            <a:schemeClr val="tx1"/>
          </a:solidFill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Scaling the model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6169" y="186782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u="sng" dirty="0" smtClean="0"/>
              <a:t>Phase 1</a:t>
            </a:r>
          </a:p>
          <a:p>
            <a:r>
              <a:rPr lang="en-GB" dirty="0" smtClean="0"/>
              <a:t>Assessing feasibility </a:t>
            </a:r>
            <a:r>
              <a:rPr lang="en-GB" sz="2000" i="1" dirty="0" smtClean="0"/>
              <a:t>(does this project work?)</a:t>
            </a:r>
          </a:p>
          <a:p>
            <a:pPr marL="0" indent="0">
              <a:buNone/>
            </a:pPr>
            <a:endParaRPr lang="en-GB" sz="2000" i="1" dirty="0" smtClean="0"/>
          </a:p>
          <a:p>
            <a:pPr marL="0" indent="0">
              <a:buNone/>
            </a:pPr>
            <a:r>
              <a:rPr lang="en-GB" u="sng" dirty="0" smtClean="0"/>
              <a:t>Phase 2 </a:t>
            </a:r>
            <a:r>
              <a:rPr lang="en-GB" sz="2000" dirty="0" smtClean="0"/>
              <a:t>(</a:t>
            </a:r>
            <a:r>
              <a:rPr lang="en-GB" sz="2000" dirty="0" err="1" smtClean="0"/>
              <a:t>Torry</a:t>
            </a:r>
            <a:r>
              <a:rPr lang="en-GB" sz="2000" dirty="0" smtClean="0"/>
              <a:t>)</a:t>
            </a:r>
          </a:p>
          <a:p>
            <a:r>
              <a:rPr lang="en-GB" dirty="0" smtClean="0"/>
              <a:t>Testing service capacity </a:t>
            </a:r>
            <a:r>
              <a:rPr lang="en-GB" sz="2000" i="1" dirty="0" smtClean="0"/>
              <a:t>(current rejection rate of only 0.8%)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u="sng" dirty="0" smtClean="0"/>
              <a:t>Phase 3</a:t>
            </a:r>
          </a:p>
          <a:p>
            <a:r>
              <a:rPr lang="en-GB" dirty="0" smtClean="0"/>
              <a:t>Distributed scaling model </a:t>
            </a:r>
            <a:r>
              <a:rPr lang="en-GB" sz="2000" i="1" dirty="0" smtClean="0"/>
              <a:t>(taking this current model and testing in another area)</a:t>
            </a:r>
            <a:endParaRPr lang="en-GB" sz="20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9249508" y="2194560"/>
            <a:ext cx="2813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accent6">
                    <a:lumMod val="50000"/>
                  </a:schemeClr>
                </a:solidFill>
              </a:rPr>
              <a:t>Status: complete</a:t>
            </a:r>
            <a:endParaRPr lang="en-GB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49508" y="3565048"/>
            <a:ext cx="2813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accent2">
                    <a:lumMod val="50000"/>
                  </a:schemeClr>
                </a:solidFill>
              </a:rPr>
              <a:t>Status: live</a:t>
            </a:r>
            <a:endParaRPr lang="en-GB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49508" y="4912439"/>
            <a:ext cx="2813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6F0101"/>
                </a:solidFill>
              </a:rPr>
              <a:t>Status: in development</a:t>
            </a:r>
            <a:endParaRPr lang="en-GB" sz="2000" b="1" dirty="0">
              <a:solidFill>
                <a:srgbClr val="6F0101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8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2867"/>
    </mc:Choice>
    <mc:Fallback xmlns="">
      <p:transition spd="slow" advTm="22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3429000"/>
            <a:ext cx="6096000" cy="341836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852" y="571630"/>
            <a:ext cx="7211745" cy="22910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92858" y="478466"/>
            <a:ext cx="5090983" cy="2498652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9658559" y="1301658"/>
            <a:ext cx="1985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B050"/>
                </a:solidFill>
              </a:rPr>
              <a:t>More people</a:t>
            </a:r>
          </a:p>
          <a:p>
            <a:r>
              <a:rPr lang="en-GB" sz="2400" b="1" dirty="0" smtClean="0">
                <a:solidFill>
                  <a:srgbClr val="00B050"/>
                </a:solidFill>
              </a:rPr>
              <a:t>More disease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5539" y="478466"/>
            <a:ext cx="4292075" cy="249865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21533" y="1301657"/>
            <a:ext cx="1985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Less people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Less disease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510" l="0" r="100000">
                        <a14:foregroundMark x1="14154" y1="36969" x2="20231" y2="38726"/>
                        <a14:foregroundMark x1="23231" y1="46047" x2="21231" y2="61786"/>
                        <a14:foregroundMark x1="30769" y1="54466" x2="32154" y2="61347"/>
                        <a14:foregroundMark x1="34846" y1="52343" x2="34846" y2="51757"/>
                        <a14:foregroundMark x1="28077" y1="61493" x2="31231" y2="63397"/>
                        <a14:foregroundMark x1="39538" y1="51611" x2="43846" y2="55930"/>
                        <a14:foregroundMark x1="67385" y1="45754" x2="55154" y2="55198"/>
                        <a14:foregroundMark x1="57154" y1="59956" x2="69308" y2="64202"/>
                        <a14:foregroundMark x1="77308" y1="47145" x2="70385" y2="53367"/>
                        <a14:foregroundMark x1="75538" y1="37555" x2="75846" y2="41142"/>
                        <a14:foregroundMark x1="79769" y1="39824" x2="86231" y2="37408"/>
                        <a14:foregroundMark x1="28231" y1="89458" x2="36769" y2="88873"/>
                        <a14:foregroundMark x1="36462" y1="90483" x2="37231" y2="90044"/>
                        <a14:foregroundMark x1="63154" y1="91069" x2="64692" y2="89165"/>
                        <a14:foregroundMark x1="68923" y1="89165" x2="74000" y2="90044"/>
                        <a14:foregroundMark x1="33462" y1="6881" x2="33462" y2="6881"/>
                        <a14:foregroundMark x1="29692" y1="12299" x2="29692" y2="12299"/>
                        <a14:foregroundMark x1="65385" y1="6442" x2="65385" y2="6442"/>
                        <a14:foregroundMark x1="68154" y1="12006" x2="68154" y2="12006"/>
                      </a14:backgroundRemoval>
                    </a14:imgEffect>
                  </a14:imgLayer>
                </a14:imgProps>
              </a:ext>
            </a:extLst>
          </a:blip>
          <a:srcRect b="6363"/>
          <a:stretch/>
        </p:blipFill>
        <p:spPr>
          <a:xfrm>
            <a:off x="3234561" y="4000630"/>
            <a:ext cx="2386105" cy="23477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436152"/>
            <a:ext cx="6095999" cy="34112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62628">
            <a:off x="10727384" y="5259979"/>
            <a:ext cx="1212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 smtClean="0">
                <a:solidFill>
                  <a:srgbClr val="FFFF00"/>
                </a:solidFill>
              </a:rPr>
              <a:t>TEST</a:t>
            </a:r>
          </a:p>
          <a:p>
            <a:pPr algn="ctr"/>
            <a:r>
              <a:rPr lang="en-GB" sz="2800" b="1" u="sng" dirty="0" smtClean="0">
                <a:solidFill>
                  <a:srgbClr val="FFFF00"/>
                </a:solidFill>
              </a:rPr>
              <a:t>NEW</a:t>
            </a:r>
          </a:p>
          <a:p>
            <a:pPr algn="ctr"/>
            <a:r>
              <a:rPr lang="en-GB" sz="2800" b="1" u="sng" dirty="0" smtClean="0">
                <a:solidFill>
                  <a:srgbClr val="FFFF00"/>
                </a:solidFill>
              </a:rPr>
              <a:t>IDEAS</a:t>
            </a:r>
            <a:endParaRPr lang="en-GB" sz="2800" b="1" u="sng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3908" y="4389655"/>
            <a:ext cx="19853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GPs leaving</a:t>
            </a:r>
          </a:p>
          <a:p>
            <a:endParaRPr lang="en-GB" sz="2400" b="1" dirty="0" smtClean="0"/>
          </a:p>
          <a:p>
            <a:r>
              <a:rPr lang="en-GB" sz="2400" b="1" dirty="0" smtClean="0"/>
              <a:t>Primary care pressure</a:t>
            </a:r>
            <a:endParaRPr lang="en-GB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57415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1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" y="3441037"/>
            <a:ext cx="57415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5999" y="3436152"/>
            <a:ext cx="57415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3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5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1924"/>
    </mc:Choice>
    <mc:Fallback xmlns="">
      <p:transition spd="slow" advTm="21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 txBox="1">
            <a:spLocks/>
          </p:cNvSpPr>
          <p:nvPr/>
        </p:nvSpPr>
        <p:spPr>
          <a:xfrm>
            <a:off x="5735960" y="5162939"/>
            <a:ext cx="5718048" cy="977486"/>
          </a:xfrm>
          <a:prstGeom prst="rect">
            <a:avLst/>
          </a:prstGeom>
        </p:spPr>
        <p:txBody>
          <a:bodyPr vert="horz" lIns="82296" tIns="45720" rIns="91440" bIns="0" rtlCol="0" anchor="t">
            <a:normAutofit/>
          </a:bodyPr>
          <a:lstStyle>
            <a:lvl1pPr marL="54864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rgbClr val="1F497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29849" y="4125791"/>
            <a:ext cx="4464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 smtClean="0"/>
              <a:t>Dr Calum </a:t>
            </a:r>
            <a:r>
              <a:rPr lang="en-GB" sz="2400" b="1" dirty="0"/>
              <a:t>Leask</a:t>
            </a:r>
          </a:p>
          <a:p>
            <a:pPr algn="r"/>
            <a:r>
              <a:rPr lang="en-GB" sz="2000" dirty="0" smtClean="0"/>
              <a:t>Research &amp; Evaluation Manager</a:t>
            </a:r>
            <a:endParaRPr lang="en-GB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705913" y="4839773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E</a:t>
            </a:r>
            <a:r>
              <a:rPr lang="en-GB" dirty="0"/>
              <a:t>: </a:t>
            </a:r>
            <a:r>
              <a:rPr lang="en-GB" dirty="0" smtClean="0">
                <a:hlinkClick r:id="rId5"/>
              </a:rPr>
              <a:t>calum.leask@nhs.net</a:t>
            </a:r>
            <a:r>
              <a:rPr lang="en-GB" dirty="0" smtClean="0"/>
              <a:t> </a:t>
            </a:r>
            <a:endParaRPr lang="en-GB" dirty="0"/>
          </a:p>
          <a:p>
            <a:pPr algn="r"/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-240704" y="4941168"/>
            <a:ext cx="4536504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40243" r="49956" b="50525"/>
          <a:stretch/>
        </p:blipFill>
        <p:spPr>
          <a:xfrm>
            <a:off x="0" y="3019853"/>
            <a:ext cx="12192000" cy="7052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5632" y="797172"/>
            <a:ext cx="4143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THANK</a:t>
            </a:r>
          </a:p>
          <a:p>
            <a:pPr algn="ctr"/>
            <a:r>
              <a:rPr lang="en-GB" sz="4800" b="1" dirty="0" smtClean="0"/>
              <a:t>YOU</a:t>
            </a:r>
            <a:endParaRPr lang="en-GB" sz="4800" b="1" dirty="0"/>
          </a:p>
        </p:txBody>
      </p:sp>
      <p:sp>
        <p:nvSpPr>
          <p:cNvPr id="5" name="Rectangle 4"/>
          <p:cNvSpPr/>
          <p:nvPr/>
        </p:nvSpPr>
        <p:spPr>
          <a:xfrm>
            <a:off x="6096000" y="0"/>
            <a:ext cx="6096000" cy="301985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7129849" y="1054432"/>
            <a:ext cx="4143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solidFill>
                  <a:schemeClr val="bg1"/>
                </a:solidFill>
              </a:rPr>
              <a:t>QUESTIONS?</a:t>
            </a:r>
            <a:endParaRPr lang="en-GB" sz="48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725088"/>
            <a:ext cx="6096000" cy="31329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347647" y="4747439"/>
            <a:ext cx="5400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West unscheduled care test of change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Evaluation / scaling update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57603" y="5360439"/>
            <a:ext cx="48881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 smtClean="0"/>
              <a:t>Heather Tennant</a:t>
            </a:r>
          </a:p>
          <a:p>
            <a:pPr algn="r"/>
            <a:r>
              <a:rPr lang="en-GB" sz="2400" dirty="0" smtClean="0"/>
              <a:t>Transformation Programme Manager</a:t>
            </a:r>
          </a:p>
          <a:p>
            <a:pPr algn="r"/>
            <a:r>
              <a:rPr lang="en-GB" dirty="0" smtClean="0"/>
              <a:t>E: </a:t>
            </a:r>
            <a:r>
              <a:rPr lang="en-GB" dirty="0" smtClean="0">
                <a:hlinkClick r:id="rId7"/>
              </a:rPr>
              <a:t>heather.tennant@nhs.net</a:t>
            </a:r>
            <a:r>
              <a:rPr lang="en-GB" dirty="0" smtClean="0"/>
              <a:t> </a:t>
            </a:r>
            <a:endParaRPr lang="en-GB" sz="16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1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4306"/>
    </mc:Choice>
    <mc:Fallback xmlns="">
      <p:transition spd="slow" advTm="24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71" y="211629"/>
            <a:ext cx="4913673" cy="64933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ight Arrow 3"/>
          <p:cNvSpPr/>
          <p:nvPr/>
        </p:nvSpPr>
        <p:spPr>
          <a:xfrm>
            <a:off x="5730950" y="3189767"/>
            <a:ext cx="829338" cy="147792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665616" y="107722"/>
            <a:ext cx="5360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 smtClean="0">
                <a:solidFill>
                  <a:srgbClr val="FF0000"/>
                </a:solidFill>
              </a:rPr>
              <a:t>PRIORITY: URGENT CARE SERVICES</a:t>
            </a:r>
            <a:endParaRPr lang="en-GB" sz="2800" b="1" u="sng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075" b="99751" l="63217" r="89510">
                        <a14:foregroundMark x1="72168" y1="89552" x2="73846" y2="95025"/>
                        <a14:foregroundMark x1="75245" y1="90299" x2="75245" y2="90299"/>
                        <a14:foregroundMark x1="77622" y1="90050" x2="77622" y2="90050"/>
                      </a14:backgroundRemoval>
                    </a14:imgEffect>
                  </a14:imgLayer>
                </a14:imgProps>
              </a:ext>
            </a:extLst>
          </a:blip>
          <a:srcRect l="63530" t="35977" r="10709"/>
          <a:stretch/>
        </p:blipFill>
        <p:spPr>
          <a:xfrm>
            <a:off x="7286470" y="1341706"/>
            <a:ext cx="1166212" cy="16296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2500" r="89750">
                        <a14:foregroundMark x1="41000" y1="70667" x2="42500" y2="70500"/>
                        <a14:foregroundMark x1="64500" y1="69667" x2="64500" y2="69667"/>
                        <a14:foregroundMark x1="65500" y1="88000" x2="65500" y2="88000"/>
                      </a14:backgroundRemoval>
                    </a14:imgEffect>
                  </a14:imgLayer>
                </a14:imgProps>
              </a:ext>
            </a:extLst>
          </a:blip>
          <a:srcRect l="19500" r="19750"/>
          <a:stretch/>
        </p:blipFill>
        <p:spPr>
          <a:xfrm>
            <a:off x="10345077" y="1341706"/>
            <a:ext cx="762195" cy="18819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22848" y="693504"/>
            <a:ext cx="4994231" cy="32909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953692" y="767832"/>
            <a:ext cx="4593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B050"/>
                </a:solidFill>
              </a:rPr>
              <a:t>Advanced Practitioners</a:t>
            </a:r>
            <a:endParaRPr lang="en-GB" sz="2800" dirty="0">
              <a:solidFill>
                <a:srgbClr val="00B050"/>
              </a:solidFill>
            </a:endParaRPr>
          </a:p>
        </p:txBody>
      </p:sp>
      <p:pic>
        <p:nvPicPr>
          <p:cNvPr id="1026" name="Picture 2" descr="Image result for 4pm cl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746" y="1742357"/>
            <a:ext cx="1162866" cy="116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787351" y="3380043"/>
            <a:ext cx="4925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B050"/>
                </a:solidFill>
              </a:rPr>
              <a:t>Deliver unscheduled home visits</a:t>
            </a:r>
            <a:endParaRPr lang="en-GB" sz="2800" dirty="0">
              <a:solidFill>
                <a:srgbClr val="00B05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2500" r="89750">
                        <a14:foregroundMark x1="41000" y1="70667" x2="42500" y2="70500"/>
                        <a14:foregroundMark x1="64500" y1="69667" x2="64500" y2="69667"/>
                        <a14:foregroundMark x1="65500" y1="88000" x2="65500" y2="88000"/>
                      </a14:backgroundRemoval>
                    </a14:imgEffect>
                  </a14:imgLayer>
                </a14:imgProps>
              </a:ext>
            </a:extLst>
          </a:blip>
          <a:srcRect l="19500" r="19750"/>
          <a:stretch/>
        </p:blipFill>
        <p:spPr>
          <a:xfrm>
            <a:off x="7071761" y="4164449"/>
            <a:ext cx="429417" cy="10602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33900" y="4305277"/>
            <a:ext cx="403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- Successful in Inverclyde</a:t>
            </a:r>
          </a:p>
          <a:p>
            <a:r>
              <a:rPr lang="en-GB" sz="2000" dirty="0" smtClean="0"/>
              <a:t>- 60% less GP home visits</a:t>
            </a:r>
            <a:endParaRPr lang="en-GB" sz="2000" dirty="0"/>
          </a:p>
        </p:txBody>
      </p:sp>
      <p:sp>
        <p:nvSpPr>
          <p:cNvPr id="11" name="Equal 10"/>
          <p:cNvSpPr/>
          <p:nvPr/>
        </p:nvSpPr>
        <p:spPr>
          <a:xfrm>
            <a:off x="7595286" y="4465753"/>
            <a:ext cx="438614" cy="457679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2848" y="4102402"/>
            <a:ext cx="4990450" cy="118624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loud Callout 15"/>
          <p:cNvSpPr/>
          <p:nvPr/>
        </p:nvSpPr>
        <p:spPr>
          <a:xfrm>
            <a:off x="8550808" y="5609523"/>
            <a:ext cx="3218826" cy="969519"/>
          </a:xfrm>
          <a:prstGeom prst="cloudCallout">
            <a:avLst>
              <a:gd name="adj1" fmla="val -66408"/>
              <a:gd name="adj2" fmla="val -5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 smtClean="0"/>
              <a:t>“Will this work in Aberdeen?”</a:t>
            </a:r>
            <a:endParaRPr lang="en-GB" i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075" b="99751" l="63217" r="89510">
                        <a14:foregroundMark x1="72168" y1="89552" x2="73846" y2="95025"/>
                        <a14:foregroundMark x1="75245" y1="90299" x2="75245" y2="90299"/>
                        <a14:foregroundMark x1="77622" y1="90050" x2="77622" y2="90050"/>
                      </a14:backgroundRemoval>
                    </a14:imgEffect>
                  </a14:imgLayer>
                </a14:imgProps>
              </a:ext>
            </a:extLst>
          </a:blip>
          <a:srcRect l="63530" t="35977" r="10709"/>
          <a:stretch/>
        </p:blipFill>
        <p:spPr>
          <a:xfrm>
            <a:off x="7468283" y="5914582"/>
            <a:ext cx="565617" cy="79036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0"/>
            <a:ext cx="57415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1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0" y="0"/>
            <a:ext cx="57415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2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1922"/>
    </mc:Choice>
    <mc:Fallback xmlns="">
      <p:transition spd="slow" advTm="21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604951"/>
            <a:ext cx="12192000" cy="22530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096000" y="0"/>
            <a:ext cx="6096000" cy="46049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0" y="349400"/>
            <a:ext cx="10569146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</a:rPr>
              <a:t>West visits service</a:t>
            </a:r>
            <a:endParaRPr lang="en-GB" sz="4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7795" t="1178" r="9005" b="24962"/>
          <a:stretch/>
        </p:blipFill>
        <p:spPr>
          <a:xfrm>
            <a:off x="8460189" y="1341579"/>
            <a:ext cx="3459961" cy="30715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60189" y="2697631"/>
            <a:ext cx="1927725" cy="162723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326658" y="2086171"/>
            <a:ext cx="2314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 smtClean="0">
                <a:solidFill>
                  <a:srgbClr val="00B050"/>
                </a:solidFill>
              </a:rPr>
              <a:t>West Locality</a:t>
            </a:r>
            <a:endParaRPr lang="en-GB" sz="2800" u="sng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075" b="99751" l="63217" r="89510">
                        <a14:foregroundMark x1="72168" y1="89552" x2="73846" y2="95025"/>
                        <a14:foregroundMark x1="75245" y1="90299" x2="75245" y2="90299"/>
                        <a14:foregroundMark x1="77622" y1="90050" x2="77622" y2="90050"/>
                      </a14:backgroundRemoval>
                    </a14:imgEffect>
                  </a14:imgLayer>
                </a14:imgProps>
              </a:ext>
            </a:extLst>
          </a:blip>
          <a:srcRect l="63530" t="35977" r="10709"/>
          <a:stretch/>
        </p:blipFill>
        <p:spPr>
          <a:xfrm>
            <a:off x="1474662" y="4875543"/>
            <a:ext cx="1166212" cy="1629604"/>
          </a:xfrm>
          <a:prstGeom prst="rect">
            <a:avLst/>
          </a:prstGeom>
        </p:spPr>
      </p:pic>
      <p:pic>
        <p:nvPicPr>
          <p:cNvPr id="2050" name="Picture 2" descr="Image result for 1 ocl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768" y="2302475"/>
            <a:ext cx="1741974" cy="171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23" y1="72735" x2="16923" y2="72735"/>
                        <a14:foregroundMark x1="81308" y1="73333" x2="88077" y2="79658"/>
                        <a14:foregroundMark x1="11769" y1="77949" x2="21615" y2="69829"/>
                        <a14:foregroundMark x1="9154" y1="89487" x2="20538" y2="90598"/>
                        <a14:foregroundMark x1="77154" y1="91197" x2="84923" y2="92906"/>
                        <a14:foregroundMark x1="79769" y1="75043" x2="88615" y2="74444"/>
                        <a14:foregroundMark x1="10154" y1="68120" x2="23154" y2="675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1046" y="5040593"/>
            <a:ext cx="1586868" cy="14281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08125" y="1667495"/>
            <a:ext cx="34124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7030A0"/>
                </a:solidFill>
              </a:rPr>
              <a:t>Afternoon home visits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03111" y="5507547"/>
            <a:ext cx="55548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Advanced Nurse </a:t>
            </a:r>
            <a:r>
              <a:rPr lang="en-GB" sz="2800" dirty="0" smtClean="0">
                <a:solidFill>
                  <a:srgbClr val="FF0000"/>
                </a:solidFill>
              </a:rPr>
              <a:t>Practitioner + driver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01665" y="4950941"/>
            <a:ext cx="774357" cy="2471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1890"/>
    </mc:Choice>
    <mc:Fallback xmlns="">
      <p:transition spd="slow" advTm="21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096000" y="0"/>
            <a:ext cx="6096000" cy="41271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096000" cy="41271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13"/>
            <a:ext cx="10515600" cy="800601"/>
          </a:xfrm>
          <a:solidFill>
            <a:schemeClr val="bg2">
              <a:lumMod val="25000"/>
            </a:schemeClr>
          </a:solidFill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 Data collection methods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88" y="1530581"/>
            <a:ext cx="4411760" cy="2463976"/>
          </a:xfrm>
        </p:spPr>
        <p:txBody>
          <a:bodyPr/>
          <a:lstStyle/>
          <a:p>
            <a:pPr marL="0" indent="0">
              <a:buNone/>
            </a:pPr>
            <a:r>
              <a:rPr lang="en-GB" u="sng" dirty="0" smtClean="0">
                <a:solidFill>
                  <a:schemeClr val="accent2">
                    <a:lumMod val="50000"/>
                  </a:schemeClr>
                </a:solidFill>
              </a:rPr>
              <a:t>Service data</a:t>
            </a:r>
          </a:p>
          <a:p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Referrals</a:t>
            </a:r>
            <a:r>
              <a:rPr lang="en-GB" sz="1800" dirty="0" smtClean="0">
                <a:solidFill>
                  <a:schemeClr val="accent2">
                    <a:lumMod val="50000"/>
                  </a:schemeClr>
                </a:solidFill>
              </a:rPr>
              <a:t> (by number &amp; practice)</a:t>
            </a:r>
          </a:p>
          <a:p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Outcome of visit</a:t>
            </a:r>
          </a:p>
          <a:p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atient-facing time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100618" y="1269925"/>
            <a:ext cx="4411760" cy="1549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u="sng" dirty="0" smtClean="0">
                <a:solidFill>
                  <a:srgbClr val="0070C0"/>
                </a:solidFill>
              </a:rPr>
              <a:t>Patient experience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Satisfaction questionnaire</a:t>
            </a:r>
            <a:endParaRPr lang="en-GB" sz="1800" dirty="0" smtClean="0">
              <a:solidFill>
                <a:srgbClr val="0070C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36706" y="4431554"/>
            <a:ext cx="4411760" cy="679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u="sng" dirty="0" smtClean="0">
                <a:solidFill>
                  <a:srgbClr val="C00000"/>
                </a:solidFill>
              </a:rPr>
              <a:t>GP / ANP experience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953" y="2320576"/>
            <a:ext cx="2310918" cy="15413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643" y="2486737"/>
            <a:ext cx="2224823" cy="15741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075" b="99751" l="63217" r="89510">
                        <a14:foregroundMark x1="72168" y1="89552" x2="73846" y2="95025"/>
                        <a14:foregroundMark x1="75245" y1="90299" x2="75245" y2="90299"/>
                        <a14:foregroundMark x1="77622" y1="90050" x2="77622" y2="90050"/>
                      </a14:backgroundRemoval>
                    </a14:imgEffect>
                  </a14:imgLayer>
                </a14:imgProps>
              </a:ext>
            </a:extLst>
          </a:blip>
          <a:srcRect l="63530" t="35977" r="10709"/>
          <a:stretch/>
        </p:blipFill>
        <p:spPr>
          <a:xfrm>
            <a:off x="3552105" y="5017012"/>
            <a:ext cx="1166212" cy="16296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" b="97619" l="3791" r="95668">
                        <a14:foregroundMark x1="33213" y1="26667" x2="36282" y2="24127"/>
                        <a14:foregroundMark x1="20036" y1="62540" x2="20217" y2="68889"/>
                        <a14:foregroundMark x1="34116" y1="68254" x2="55235" y2="62698"/>
                        <a14:foregroundMark x1="67148" y1="77778" x2="75993" y2="61270"/>
                        <a14:foregroundMark x1="67870" y1="61587" x2="70758" y2="58413"/>
                        <a14:foregroundMark x1="46931" y1="47143" x2="67148" y2="46667"/>
                        <a14:foregroundMark x1="69134" y1="48413" x2="55054" y2="52540"/>
                        <a14:foregroundMark x1="46390" y1="40794" x2="48014" y2="38095"/>
                        <a14:foregroundMark x1="65704" y1="27619" x2="72924" y2="38889"/>
                        <a14:foregroundMark x1="50903" y1="68254" x2="51625" y2="76508"/>
                      </a14:backgroundRemoval>
                    </a14:imgEffect>
                  </a14:imgLayer>
                </a14:imgProps>
              </a:ext>
            </a:extLst>
          </a:blip>
          <a:srcRect l="3479"/>
          <a:stretch/>
        </p:blipFill>
        <p:spPr>
          <a:xfrm>
            <a:off x="407737" y="4983016"/>
            <a:ext cx="1509840" cy="17788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29918" y="4597378"/>
            <a:ext cx="3153160" cy="2093698"/>
          </a:xfrm>
          <a:prstGeom prst="rect">
            <a:avLst/>
          </a:prstGeom>
        </p:spPr>
      </p:pic>
      <p:sp>
        <p:nvSpPr>
          <p:cNvPr id="15" name="Cross 14"/>
          <p:cNvSpPr/>
          <p:nvPr/>
        </p:nvSpPr>
        <p:spPr>
          <a:xfrm>
            <a:off x="2559144" y="5644116"/>
            <a:ext cx="603818" cy="584886"/>
          </a:xfrm>
          <a:prstGeom prst="plus">
            <a:avLst>
              <a:gd name="adj" fmla="val 42050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/>
          <p:cNvSpPr/>
          <p:nvPr/>
        </p:nvSpPr>
        <p:spPr>
          <a:xfrm>
            <a:off x="5580736" y="5423338"/>
            <a:ext cx="535460" cy="987423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837006" y="4589443"/>
            <a:ext cx="1131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i="1" dirty="0" smtClean="0"/>
              <a:t>Perceived</a:t>
            </a:r>
          </a:p>
          <a:p>
            <a:pPr algn="r"/>
            <a:r>
              <a:rPr lang="en-GB" i="1" dirty="0" smtClean="0"/>
              <a:t>Benefits</a:t>
            </a:r>
            <a:endParaRPr lang="en-GB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6738551" y="5872437"/>
            <a:ext cx="122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i="1" dirty="0" smtClean="0">
                <a:solidFill>
                  <a:srgbClr val="00B050"/>
                </a:solidFill>
              </a:rPr>
              <a:t>Perceived</a:t>
            </a:r>
          </a:p>
          <a:p>
            <a:pPr algn="r"/>
            <a:r>
              <a:rPr lang="en-GB" i="1" dirty="0" smtClean="0">
                <a:solidFill>
                  <a:srgbClr val="00B050"/>
                </a:solidFill>
              </a:rPr>
              <a:t>Drawbacks</a:t>
            </a:r>
            <a:endParaRPr lang="en-GB" i="1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63098" y="4674730"/>
            <a:ext cx="170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rgbClr val="7030A0"/>
                </a:solidFill>
              </a:rPr>
              <a:t>Implementation</a:t>
            </a:r>
          </a:p>
          <a:p>
            <a:r>
              <a:rPr lang="en-GB" i="1" dirty="0" smtClean="0">
                <a:solidFill>
                  <a:srgbClr val="7030A0"/>
                </a:solidFill>
              </a:rPr>
              <a:t>Considerations</a:t>
            </a:r>
            <a:endParaRPr lang="en-GB" i="1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181871" y="6284911"/>
            <a:ext cx="2040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</a:rPr>
              <a:t>Future</a:t>
            </a:r>
          </a:p>
          <a:p>
            <a:r>
              <a:rPr lang="en-GB" i="1" dirty="0" smtClean="0">
                <a:solidFill>
                  <a:srgbClr val="FF0000"/>
                </a:solidFill>
              </a:rPr>
              <a:t>Recommendations</a:t>
            </a:r>
            <a:endParaRPr lang="en-GB" i="1" dirty="0">
              <a:solidFill>
                <a:srgbClr val="FF000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0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3683"/>
    </mc:Choice>
    <mc:Fallback xmlns="">
      <p:transition spd="slow" advTm="23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96000" y="0"/>
            <a:ext cx="6096000" cy="38964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096000" cy="38964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652" t="38491" r="66064" b="31173"/>
          <a:stretch/>
        </p:blipFill>
        <p:spPr>
          <a:xfrm>
            <a:off x="1845276" y="4067277"/>
            <a:ext cx="7747926" cy="27907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0322"/>
            <a:ext cx="10515600" cy="643319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Visits overview </a:t>
            </a:r>
            <a:r>
              <a:rPr lang="en-GB" sz="3100" dirty="0" smtClean="0">
                <a:solidFill>
                  <a:schemeClr val="bg1"/>
                </a:solidFill>
              </a:rPr>
              <a:t>(first 6 months)</a:t>
            </a:r>
            <a:endParaRPr lang="en-GB" sz="31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8593" y="1494430"/>
            <a:ext cx="3951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2060"/>
                </a:solidFill>
              </a:rPr>
              <a:t>Referrals = 241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9536" y="2569467"/>
            <a:ext cx="2474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2060"/>
                </a:solidFill>
              </a:rPr>
              <a:t>Accepted = 239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71883" y="2569467"/>
            <a:ext cx="2474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2060"/>
                </a:solidFill>
              </a:rPr>
              <a:t>Rejected = 2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048000" y="1948248"/>
            <a:ext cx="0" cy="88282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048000" y="2831077"/>
            <a:ext cx="436605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8" idx="3"/>
          </p:cNvCxnSpPr>
          <p:nvPr/>
        </p:nvCxnSpPr>
        <p:spPr>
          <a:xfrm flipH="1">
            <a:off x="2633579" y="2831077"/>
            <a:ext cx="414421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292" b="96524" l="4429" r="98143">
                        <a14:foregroundMark x1="10857" y1="22495" x2="29286" y2="34356"/>
                        <a14:foregroundMark x1="10143" y1="36401" x2="27857" y2="22290"/>
                        <a14:foregroundMark x1="38857" y1="64008" x2="64857" y2="47444"/>
                        <a14:foregroundMark x1="39143" y1="47035" x2="64571" y2="65235"/>
                        <a14:foregroundMark x1="73857" y1="19836" x2="95571" y2="39468"/>
                        <a14:foregroundMark x1="94000" y1="21268" x2="75714" y2="35787"/>
                        <a14:foregroundMark x1="8429" y1="91820" x2="30143" y2="73211"/>
                        <a14:foregroundMark x1="9857" y1="72802" x2="29429" y2="90593"/>
                        <a14:foregroundMark x1="72143" y1="72393" x2="95286" y2="91411"/>
                        <a14:foregroundMark x1="95143" y1="73006" x2="87143" y2="811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7026" y="765849"/>
            <a:ext cx="4298924" cy="300310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504836" y="2017650"/>
            <a:ext cx="12783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/>
              <a:t>Common</a:t>
            </a:r>
          </a:p>
          <a:p>
            <a:pPr algn="ctr"/>
            <a:r>
              <a:rPr lang="en-GB" sz="1600" b="1" dirty="0" smtClean="0"/>
              <a:t>Referral</a:t>
            </a:r>
          </a:p>
          <a:p>
            <a:pPr algn="ctr"/>
            <a:r>
              <a:rPr lang="en-GB" sz="1600" b="1" dirty="0" smtClean="0"/>
              <a:t>Reasons</a:t>
            </a:r>
            <a:endParaRPr lang="en-GB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155824" y="1440700"/>
            <a:ext cx="1278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 smtClean="0"/>
              <a:t>Vomiting</a:t>
            </a:r>
            <a:endParaRPr lang="en-GB" sz="16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7155824" y="2955564"/>
            <a:ext cx="1278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 smtClean="0"/>
              <a:t>Chest</a:t>
            </a:r>
          </a:p>
          <a:p>
            <a:pPr algn="ctr"/>
            <a:r>
              <a:rPr lang="en-GB" sz="1600" i="1" dirty="0" smtClean="0"/>
              <a:t>Infections</a:t>
            </a:r>
            <a:endParaRPr lang="en-GB" sz="16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9876436" y="1331575"/>
            <a:ext cx="1278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 smtClean="0"/>
              <a:t>Abdominal</a:t>
            </a:r>
          </a:p>
          <a:p>
            <a:pPr algn="ctr"/>
            <a:r>
              <a:rPr lang="en-GB" sz="1600" i="1" dirty="0" smtClean="0"/>
              <a:t>Pain</a:t>
            </a:r>
            <a:endParaRPr lang="en-GB" sz="16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9876436" y="3070216"/>
            <a:ext cx="1278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 smtClean="0"/>
              <a:t>Falls</a:t>
            </a:r>
            <a:endParaRPr lang="en-GB" sz="1600" i="1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1989"/>
    </mc:Choice>
    <mc:Fallback xmlns="">
      <p:transition spd="slow" advTm="21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38768" y="0"/>
            <a:ext cx="4753232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2831"/>
            <a:ext cx="7438768" cy="644207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GP Practice Usage</a:t>
            </a:r>
            <a:endParaRPr lang="en-GB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217414740"/>
              </p:ext>
            </p:extLst>
          </p:nvPr>
        </p:nvGraphicFramePr>
        <p:xfrm>
          <a:off x="0" y="1903960"/>
          <a:ext cx="7694964" cy="4880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5"/>
          <p:cNvSpPr/>
          <p:nvPr/>
        </p:nvSpPr>
        <p:spPr>
          <a:xfrm>
            <a:off x="7438768" y="0"/>
            <a:ext cx="4753232" cy="1227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438768" y="1227437"/>
            <a:ext cx="4753232" cy="1828801"/>
          </a:xfrm>
          <a:prstGeom prst="rect">
            <a:avLst/>
          </a:prstGeom>
          <a:solidFill>
            <a:srgbClr val="FFB3B3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438768" y="3056238"/>
            <a:ext cx="4753232" cy="38017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8419070" y="242136"/>
            <a:ext cx="3772930" cy="5575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u="sng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Month of most referrals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April 2018 (52)</a:t>
            </a:r>
            <a:endParaRPr lang="en-GB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 frequent referrers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Great Western Road (68)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Least frequent referrers</a:t>
            </a:r>
            <a:endParaRPr lang="en-GB" u="sng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Camphill (7)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Adjusting for </a:t>
            </a:r>
            <a:r>
              <a:rPr lang="en-GB" i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practice population </a:t>
            </a:r>
            <a:endParaRPr lang="en-GB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 frequent referrers</a:t>
            </a:r>
            <a:endParaRPr lang="en-GB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Hamilton (7.2 per 1000 patients)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Least frequent referrers</a:t>
            </a:r>
            <a:endParaRPr lang="en-GB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Peterculter (0.3 per 1000 patients)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3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1092"/>
    </mc:Choice>
    <mc:Fallback xmlns="">
      <p:transition spd="slow" advTm="21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85919"/>
            <a:ext cx="7466985" cy="37575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66984" y="0"/>
            <a:ext cx="472501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5666"/>
            <a:ext cx="10515600" cy="790671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Time allocation of referrals and visits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36815" y="1631092"/>
            <a:ext cx="350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Total patient-facing time = 106.55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668342" y="2015324"/>
            <a:ext cx="444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Associated cost saving of GP time = £6259.81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745736" y="3739237"/>
            <a:ext cx="444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Total travel time for home visits = 2390 </a:t>
            </a:r>
            <a:r>
              <a:rPr lang="en-GB" dirty="0" err="1" smtClean="0"/>
              <a:t>mins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745737" y="4073997"/>
            <a:ext cx="444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Associated cost saving of GP time = £2340.21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745735" y="5371793"/>
            <a:ext cx="4446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Total cost saving of GP time = £8600.02</a:t>
            </a:r>
          </a:p>
          <a:p>
            <a:r>
              <a:rPr lang="en-GB" dirty="0"/>
              <a:t>	</a:t>
            </a:r>
            <a:r>
              <a:rPr lang="en-GB" dirty="0" smtClean="0"/>
              <a:t>Excludes avoided admissions</a:t>
            </a:r>
          </a:p>
          <a:p>
            <a:r>
              <a:rPr lang="en-GB" dirty="0"/>
              <a:t>	</a:t>
            </a:r>
            <a:r>
              <a:rPr lang="en-GB" dirty="0" smtClean="0"/>
              <a:t>Excludes improved patient flow</a:t>
            </a:r>
          </a:p>
          <a:p>
            <a:r>
              <a:rPr lang="en-GB" dirty="0"/>
              <a:t>	</a:t>
            </a:r>
            <a:r>
              <a:rPr lang="en-GB" dirty="0" smtClean="0"/>
              <a:t>&lt;actual saving will be higher&gt;</a:t>
            </a:r>
            <a:endParaRPr lang="en-GB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4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1958"/>
    </mc:Choice>
    <mc:Fallback xmlns="">
      <p:transition spd="slow" advTm="21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656173" y="0"/>
            <a:ext cx="5535827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55191614"/>
              </p:ext>
            </p:extLst>
          </p:nvPr>
        </p:nvGraphicFramePr>
        <p:xfrm>
          <a:off x="-101117" y="1588135"/>
          <a:ext cx="8863330" cy="5269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0" y="335666"/>
            <a:ext cx="10515600" cy="636399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chemeClr val="bg1"/>
                </a:solidFill>
              </a:rPr>
              <a:t>Outcomes of visits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204886" y="3097427"/>
            <a:ext cx="2693773" cy="9473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Most Common Outcomes for Visits</a:t>
            </a: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8188411" y="1804086"/>
            <a:ext cx="2669059" cy="6755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Medication &amp; WSG</a:t>
            </a:r>
          </a:p>
          <a:p>
            <a:pPr algn="ctr"/>
            <a:r>
              <a:rPr lang="en-GB" i="1" dirty="0" smtClean="0">
                <a:solidFill>
                  <a:schemeClr val="accent1">
                    <a:lumMod val="50000"/>
                  </a:schemeClr>
                </a:solidFill>
              </a:rPr>
              <a:t>(107 cases)</a:t>
            </a:r>
            <a:endParaRPr lang="en-GB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294607" y="4662617"/>
            <a:ext cx="2055340" cy="6755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Self-care advice</a:t>
            </a:r>
          </a:p>
          <a:p>
            <a:pPr algn="ctr"/>
            <a:r>
              <a:rPr lang="en-GB" i="1" dirty="0" smtClean="0">
                <a:solidFill>
                  <a:schemeClr val="accent1">
                    <a:lumMod val="50000"/>
                  </a:schemeClr>
                </a:solidFill>
              </a:rPr>
              <a:t>(47 cases)</a:t>
            </a:r>
            <a:endParaRPr lang="en-GB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737126" y="4662617"/>
            <a:ext cx="2055340" cy="6755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Hospital admission</a:t>
            </a:r>
          </a:p>
          <a:p>
            <a:pPr algn="ctr"/>
            <a:r>
              <a:rPr lang="en-GB" i="1" dirty="0" smtClean="0">
                <a:solidFill>
                  <a:schemeClr val="accent1">
                    <a:lumMod val="50000"/>
                  </a:schemeClr>
                </a:solidFill>
              </a:rPr>
              <a:t>(28 cases)</a:t>
            </a:r>
            <a:endParaRPr lang="en-GB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0" name="Straight Arrow Connector 9"/>
          <p:cNvCxnSpPr>
            <a:stCxn id="5" idx="0"/>
            <a:endCxn id="6" idx="2"/>
          </p:cNvCxnSpPr>
          <p:nvPr/>
        </p:nvCxnSpPr>
        <p:spPr>
          <a:xfrm flipH="1" flipV="1">
            <a:off x="9522941" y="2479589"/>
            <a:ext cx="28832" cy="61783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  <a:endCxn id="7" idx="0"/>
          </p:cNvCxnSpPr>
          <p:nvPr/>
        </p:nvCxnSpPr>
        <p:spPr>
          <a:xfrm flipH="1">
            <a:off x="8322277" y="4044779"/>
            <a:ext cx="1229496" cy="61783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2"/>
            <a:endCxn id="8" idx="0"/>
          </p:cNvCxnSpPr>
          <p:nvPr/>
        </p:nvCxnSpPr>
        <p:spPr>
          <a:xfrm>
            <a:off x="9551773" y="4044779"/>
            <a:ext cx="1213023" cy="61783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1012"/>
    </mc:Choice>
    <mc:Fallback xmlns="">
      <p:transition spd="slow" advTm="21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767</Words>
  <Application>Microsoft Office PowerPoint</Application>
  <PresentationFormat>Widescreen</PresentationFormat>
  <Paragraphs>127</Paragraphs>
  <Slides>20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West unscheduled care test of change Evaluation</vt:lpstr>
      <vt:lpstr>PowerPoint Presentation</vt:lpstr>
      <vt:lpstr>PowerPoint Presentation</vt:lpstr>
      <vt:lpstr>PowerPoint Presentation</vt:lpstr>
      <vt:lpstr> Data collection methods</vt:lpstr>
      <vt:lpstr>Visits overview (first 6 months)</vt:lpstr>
      <vt:lpstr>GP Practice Usage</vt:lpstr>
      <vt:lpstr>Time allocation of referrals and visits</vt:lpstr>
      <vt:lpstr>PowerPoint Presentation</vt:lpstr>
      <vt:lpstr>Patient experience</vt:lpstr>
      <vt:lpstr>GP Experience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Scaling the model</vt:lpstr>
      <vt:lpstr>PowerPoint Presentation</vt:lpstr>
    </vt:vector>
  </TitlesOfParts>
  <Company>NHS Grampian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visits test of change</dc:title>
  <dc:creator>Calum Leask</dc:creator>
  <cp:lastModifiedBy>Jacqueline Bell</cp:lastModifiedBy>
  <cp:revision>75</cp:revision>
  <dcterms:created xsi:type="dcterms:W3CDTF">2018-06-12T08:03:08Z</dcterms:created>
  <dcterms:modified xsi:type="dcterms:W3CDTF">2019-01-30T11:06:08Z</dcterms:modified>
</cp:coreProperties>
</file>