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5"/>
  </p:notesMasterIdLst>
  <p:sldIdLst>
    <p:sldId id="256" r:id="rId2"/>
    <p:sldId id="257" r:id="rId3"/>
    <p:sldId id="271" r:id="rId4"/>
    <p:sldId id="258" r:id="rId5"/>
    <p:sldId id="259" r:id="rId6"/>
    <p:sldId id="270" r:id="rId7"/>
    <p:sldId id="264" r:id="rId8"/>
    <p:sldId id="262" r:id="rId9"/>
    <p:sldId id="267" r:id="rId10"/>
    <p:sldId id="266" r:id="rId11"/>
    <p:sldId id="268" r:id="rId12"/>
    <p:sldId id="269" r:id="rId13"/>
    <p:sldId id="273"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76" autoAdjust="0"/>
  </p:normalViewPr>
  <p:slideViewPr>
    <p:cSldViewPr snapToGrid="0">
      <p:cViewPr>
        <p:scale>
          <a:sx n="68" d="100"/>
          <a:sy n="68" d="100"/>
        </p:scale>
        <p:origin x="-576" y="-7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1E8AD05-F762-404A-99AC-41840E07B078}" type="datetimeFigureOut">
              <a:rPr lang="en-GB" smtClean="0"/>
              <a:pPr/>
              <a:t>01/11/2018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754D4DD-D3D8-4BFF-9B90-C099F945FDB4}" type="slidenum">
              <a:rPr lang="en-GB" smtClean="0"/>
              <a:pPr/>
              <a:t>‹#›</a:t>
            </a:fld>
            <a:endParaRPr lang="en-GB" dirty="0"/>
          </a:p>
        </p:txBody>
      </p:sp>
    </p:spTree>
    <p:extLst>
      <p:ext uri="{BB962C8B-B14F-4D97-AF65-F5344CB8AC3E}">
        <p14:creationId xmlns="" xmlns:p14="http://schemas.microsoft.com/office/powerpoint/2010/main" val="234068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Introductions</a:t>
            </a:r>
          </a:p>
          <a:p>
            <a:r>
              <a:rPr lang="en-GB" dirty="0" smtClean="0"/>
              <a:t>We are</a:t>
            </a:r>
            <a:r>
              <a:rPr lang="en-GB" baseline="0" dirty="0" smtClean="0"/>
              <a:t> here to talk about our evaluation of a public health hackathon.</a:t>
            </a:r>
          </a:p>
          <a:p>
            <a:endParaRPr lang="en-GB" baseline="0" dirty="0" smtClean="0"/>
          </a:p>
          <a:p>
            <a:r>
              <a:rPr lang="en-GB" baseline="0" dirty="0" smtClean="0"/>
              <a:t>&lt;CLICK&gt;   </a:t>
            </a:r>
            <a:endParaRPr lang="en-GB"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1</a:t>
            </a:fld>
            <a:endParaRPr lang="en-GB" dirty="0"/>
          </a:p>
        </p:txBody>
      </p:sp>
    </p:spTree>
    <p:extLst>
      <p:ext uri="{BB962C8B-B14F-4D97-AF65-F5344CB8AC3E}">
        <p14:creationId xmlns="" xmlns:p14="http://schemas.microsoft.com/office/powerpoint/2010/main" val="2898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500" u="none" dirty="0" smtClean="0"/>
              <a:t>…we think hackathons provide a </a:t>
            </a:r>
            <a:r>
              <a:rPr lang="en-GB" sz="1500" u="none" baseline="0" dirty="0" smtClean="0"/>
              <a:t>new methodology and we’ve </a:t>
            </a:r>
            <a:r>
              <a:rPr lang="en-GB" sz="1500" u="none" dirty="0" smtClean="0"/>
              <a:t>some</a:t>
            </a:r>
            <a:r>
              <a:rPr lang="en-GB" sz="1500" u="none" baseline="0" dirty="0" smtClean="0"/>
              <a:t> suggested ways forward for their use in public health.</a:t>
            </a:r>
            <a:endParaRPr lang="en-GB" sz="1500" u="none" dirty="0" smtClean="0"/>
          </a:p>
          <a:p>
            <a:pPr fontAlgn="t"/>
            <a:endParaRPr lang="en-GB" sz="1500" dirty="0" smtClean="0"/>
          </a:p>
          <a:p>
            <a:pPr fontAlgn="t"/>
            <a:r>
              <a:rPr lang="en-GB" sz="1500" dirty="0" smtClean="0"/>
              <a:t>We</a:t>
            </a:r>
            <a:r>
              <a:rPr lang="en-GB" sz="1500" baseline="0" dirty="0" smtClean="0"/>
              <a:t> recommend that there should be mechanisms in place to e</a:t>
            </a:r>
            <a:r>
              <a:rPr lang="en-GB" sz="1500" dirty="0" smtClean="0"/>
              <a:t>nsure mutual understanding of the aim and process before the hackathon and to minimise false expectations.</a:t>
            </a:r>
            <a:r>
              <a:rPr lang="en-GB" sz="1500" baseline="0" dirty="0" smtClean="0"/>
              <a:t> </a:t>
            </a:r>
            <a:endParaRPr lang="en-GB" sz="1500" baseline="0" dirty="0" smtClean="0"/>
          </a:p>
          <a:p>
            <a:pPr fontAlgn="t"/>
            <a:r>
              <a:rPr lang="en-GB" sz="1500" baseline="0" dirty="0" smtClean="0"/>
              <a:t>Also there needs to be m</a:t>
            </a:r>
            <a:r>
              <a:rPr lang="en-GB" sz="1500" dirty="0" smtClean="0"/>
              <a:t>utual </a:t>
            </a:r>
            <a:r>
              <a:rPr lang="en-GB" sz="1500" dirty="0" smtClean="0"/>
              <a:t>understanding of the group’s skill set and experiences to</a:t>
            </a:r>
            <a:r>
              <a:rPr lang="en-GB" sz="1500" baseline="0" dirty="0" smtClean="0"/>
              <a:t> help groups get the best out of each other. </a:t>
            </a:r>
            <a:r>
              <a:rPr lang="en-GB" sz="1500" baseline="0" dirty="0" smtClean="0"/>
              <a:t>* </a:t>
            </a:r>
            <a:r>
              <a:rPr lang="en-GB" sz="1500" b="0" dirty="0" smtClean="0"/>
              <a:t>Group </a:t>
            </a:r>
            <a:r>
              <a:rPr lang="en-GB" sz="1500" b="0" dirty="0" smtClean="0"/>
              <a:t>facilitators might be helpful for</a:t>
            </a:r>
            <a:r>
              <a:rPr lang="en-GB" sz="1500" b="0" baseline="0" dirty="0" smtClean="0"/>
              <a:t> groups in overcoming challenges and making progress.  The u</a:t>
            </a:r>
            <a:r>
              <a:rPr lang="en-GB" sz="1500" dirty="0" smtClean="0"/>
              <a:t>se of shared tools and materials could help </a:t>
            </a:r>
            <a:r>
              <a:rPr lang="en-GB" sz="1500" kern="1200" dirty="0" smtClean="0">
                <a:solidFill>
                  <a:schemeClr val="tx1"/>
                </a:solidFill>
                <a:effectLst/>
                <a:latin typeface="+mn-lt"/>
                <a:ea typeface="+mn-ea"/>
                <a:cs typeface="+mn-cs"/>
              </a:rPr>
              <a:t>participants from different backgrounds to understand each other’s perspective and language, for example, </a:t>
            </a:r>
            <a:r>
              <a:rPr lang="en-GB" sz="1500" kern="1200" dirty="0" smtClean="0">
                <a:solidFill>
                  <a:schemeClr val="tx1"/>
                </a:solidFill>
                <a:effectLst/>
                <a:latin typeface="+mn-lt"/>
                <a:ea typeface="+mn-ea"/>
                <a:cs typeface="+mn-cs"/>
              </a:rPr>
              <a:t>in supporting </a:t>
            </a:r>
            <a:r>
              <a:rPr lang="en-GB" sz="1500" kern="1200" dirty="0" smtClean="0">
                <a:solidFill>
                  <a:schemeClr val="tx1"/>
                </a:solidFill>
                <a:effectLst/>
                <a:latin typeface="+mn-lt"/>
                <a:ea typeface="+mn-ea"/>
                <a:cs typeface="+mn-cs"/>
              </a:rPr>
              <a:t>the visualisation and make-up of a strategy. </a:t>
            </a:r>
          </a:p>
          <a:p>
            <a:pPr fontAlgn="t"/>
            <a:endParaRPr lang="en-GB" sz="1500" kern="1200" dirty="0" smtClean="0">
              <a:solidFill>
                <a:schemeClr val="tx1"/>
              </a:solidFill>
              <a:effectLst/>
              <a:latin typeface="+mn-lt"/>
              <a:ea typeface="+mn-ea"/>
              <a:cs typeface="+mn-cs"/>
            </a:endParaRPr>
          </a:p>
          <a:p>
            <a:pPr algn="l" fontAlgn="t"/>
            <a:r>
              <a:rPr lang="en-GB" sz="1500" kern="1200" dirty="0" smtClean="0">
                <a:solidFill>
                  <a:schemeClr val="tx1"/>
                </a:solidFill>
                <a:effectLst/>
                <a:latin typeface="+mn-lt"/>
                <a:ea typeface="+mn-ea"/>
                <a:cs typeface="+mn-cs"/>
              </a:rPr>
              <a:t>Finally, we would recommend</a:t>
            </a:r>
            <a:r>
              <a:rPr lang="en-GB" sz="1500" kern="1200" baseline="0" dirty="0" smtClean="0">
                <a:solidFill>
                  <a:schemeClr val="tx1"/>
                </a:solidFill>
                <a:effectLst/>
                <a:latin typeface="+mn-lt"/>
                <a:ea typeface="+mn-ea"/>
                <a:cs typeface="+mn-cs"/>
              </a:rPr>
              <a:t> that further public health hackathons are also evaluated</a:t>
            </a:r>
          </a:p>
          <a:p>
            <a:pPr algn="r" fontAlgn="t"/>
            <a:r>
              <a:rPr lang="en-GB" sz="1500" b="1" kern="1200" baseline="0" dirty="0" smtClean="0">
                <a:solidFill>
                  <a:srgbClr val="FF0000"/>
                </a:solidFill>
                <a:effectLst/>
                <a:latin typeface="+mn-lt"/>
                <a:ea typeface="+mn-ea"/>
                <a:cs typeface="+mn-cs"/>
              </a:rPr>
              <a:t>.....&lt;CLICK&gt;</a:t>
            </a:r>
            <a:endParaRPr lang="en-GB" sz="1500" b="1" dirty="0" smtClean="0">
              <a:solidFill>
                <a:srgbClr val="FF0000"/>
              </a:solidFill>
            </a:endParaRPr>
          </a:p>
          <a:p>
            <a:endParaRPr lang="en-GB" sz="1500"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10</a:t>
            </a:fld>
            <a:endParaRPr lang="en-GB" dirty="0"/>
          </a:p>
        </p:txBody>
      </p:sp>
    </p:spTree>
    <p:extLst>
      <p:ext uri="{BB962C8B-B14F-4D97-AF65-F5344CB8AC3E}">
        <p14:creationId xmlns="" xmlns:p14="http://schemas.microsoft.com/office/powerpoint/2010/main" val="96519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smtClean="0"/>
              <a:t>So, in conclusion, we believe hackathons can help break down </a:t>
            </a:r>
            <a:r>
              <a:rPr lang="en-GB" sz="1500" b="1" dirty="0" smtClean="0"/>
              <a:t>intractable public health problems </a:t>
            </a:r>
            <a:r>
              <a:rPr lang="en-GB" sz="1500" dirty="0" smtClean="0"/>
              <a:t>and provide </a:t>
            </a:r>
            <a:r>
              <a:rPr lang="en-GB" sz="1500" b="1" dirty="0" smtClean="0"/>
              <a:t>a methodological advance </a:t>
            </a:r>
            <a:r>
              <a:rPr lang="en-GB" sz="1500" dirty="0" smtClean="0"/>
              <a:t>with </a:t>
            </a:r>
            <a:r>
              <a:rPr lang="en-GB" sz="1500" b="1" dirty="0" smtClean="0"/>
              <a:t>potential for broad public health application</a:t>
            </a:r>
            <a:r>
              <a:rPr lang="en-GB" sz="1500" dirty="0" smtClean="0"/>
              <a:t>. The findings of this study provide insight into how to foster collaboration between public health and data scientists in this context.</a:t>
            </a:r>
          </a:p>
          <a:p>
            <a:pPr algn="r"/>
            <a:r>
              <a:rPr lang="en-GB" dirty="0" smtClean="0">
                <a:solidFill>
                  <a:srgbClr val="FF0000"/>
                </a:solidFill>
              </a:rPr>
              <a:t>&lt;CLICK&gt;</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B754D4DD-D3D8-4BFF-9B90-C099F945FDB4}" type="slidenum">
              <a:rPr lang="en-GB" smtClean="0"/>
              <a:pPr/>
              <a:t>11</a:t>
            </a:fld>
            <a:endParaRPr lang="en-GB" dirty="0"/>
          </a:p>
        </p:txBody>
      </p:sp>
    </p:spTree>
    <p:extLst>
      <p:ext uri="{BB962C8B-B14F-4D97-AF65-F5344CB8AC3E}">
        <p14:creationId xmlns="" xmlns:p14="http://schemas.microsoft.com/office/powerpoint/2010/main" val="303127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500" dirty="0" smtClean="0"/>
              <a:t>...and</a:t>
            </a:r>
            <a:r>
              <a:rPr lang="en-GB" sz="1500" baseline="0" dirty="0" smtClean="0"/>
              <a:t> in the words of one participant ...opens folks minds</a:t>
            </a:r>
          </a:p>
          <a:p>
            <a:endParaRPr lang="en-GB" sz="1500" baseline="0" dirty="0" smtClean="0"/>
          </a:p>
          <a:p>
            <a:r>
              <a:rPr lang="en-GB" sz="1500" dirty="0" smtClean="0"/>
              <a:t>THANK YOU </a:t>
            </a:r>
            <a:endParaRPr lang="en-GB" sz="1500"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12</a:t>
            </a:fld>
            <a:endParaRPr lang="en-GB" dirty="0"/>
          </a:p>
        </p:txBody>
      </p:sp>
    </p:spTree>
    <p:extLst>
      <p:ext uri="{BB962C8B-B14F-4D97-AF65-F5344CB8AC3E}">
        <p14:creationId xmlns="" xmlns:p14="http://schemas.microsoft.com/office/powerpoint/2010/main" val="139522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Accessing</a:t>
            </a:r>
            <a:r>
              <a:rPr lang="en-GB" baseline="0" dirty="0" smtClean="0"/>
              <a:t> services</a:t>
            </a:r>
          </a:p>
          <a:p>
            <a:endParaRPr lang="en-GB" baseline="0" dirty="0" smtClean="0"/>
          </a:p>
          <a:p>
            <a:r>
              <a:rPr lang="en-GB" baseline="0" dirty="0" smtClean="0"/>
              <a:t>Non-alcoholic drinks – </a:t>
            </a:r>
            <a:r>
              <a:rPr lang="en-GB" baseline="0" dirty="0" err="1" smtClean="0"/>
              <a:t>mocktail</a:t>
            </a:r>
            <a:r>
              <a:rPr lang="en-GB" baseline="0" dirty="0" smtClean="0"/>
              <a:t> awards</a:t>
            </a:r>
          </a:p>
          <a:p>
            <a:endParaRPr lang="en-GB" baseline="0" dirty="0" smtClean="0"/>
          </a:p>
          <a:p>
            <a:r>
              <a:rPr lang="en-GB" baseline="0" dirty="0" smtClean="0"/>
              <a:t>Irresponsibly or misleadingly-labelled drinks</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Follow-up: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Alcohol Concern in England has expressed interest and are in contact with the Code the City Team possibly creating a ‘</a:t>
            </a:r>
            <a:r>
              <a:rPr lang="en-GB" sz="1200" kern="1200" dirty="0" err="1" smtClean="0">
                <a:solidFill>
                  <a:schemeClr val="tx1"/>
                </a:solidFill>
                <a:latin typeface="+mn-lt"/>
                <a:ea typeface="+mn-ea"/>
                <a:cs typeface="+mn-cs"/>
              </a:rPr>
              <a:t>bot</a:t>
            </a:r>
            <a:r>
              <a:rPr lang="en-GB" sz="1200" kern="1200" dirty="0" smtClean="0">
                <a:solidFill>
                  <a:schemeClr val="tx1"/>
                </a:solidFill>
                <a:latin typeface="+mn-lt"/>
                <a:ea typeface="+mn-ea"/>
                <a:cs typeface="+mn-cs"/>
              </a:rPr>
              <a:t> to scour the internet for new can designs and flag up where these might be perceived as non-alcoholic when they are in fact the opposite and make it easier to report designs transgressing labelling regulations to the appropriate authorities – The Portman</a:t>
            </a:r>
            <a:r>
              <a:rPr lang="en-GB" sz="1200" kern="1200" baseline="0" dirty="0" smtClean="0">
                <a:solidFill>
                  <a:schemeClr val="tx1"/>
                </a:solidFill>
                <a:latin typeface="+mn-lt"/>
                <a:ea typeface="+mn-ea"/>
                <a:cs typeface="+mn-cs"/>
              </a:rPr>
              <a:t> Group</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Also, NHS Grampian Head of Innovation plans to include ‘Identifying high risk of unscheduled admission among people with alcohol and drug problems using AI’ in a bid for national innovations monies. This idea came directly from learning at the hackathon.</a:t>
            </a:r>
          </a:p>
          <a:p>
            <a:endParaRPr lang="en-GB"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a:t>
            </a:r>
            <a:r>
              <a:rPr lang="en-GB" baseline="0" dirty="0" smtClean="0"/>
              <a:t> hackathons are becoming increasingly popular, there is not a good general awareness of what they are and what they are used for. Hacking in this context isn’t anything illegal. It isn’t about sabotaging the space station or worming your way into the Pentagon. Hacking in this context is about breaking down problems and then finding tech and marketing-based solutions using freely available data – rather like the app that tells you when your next bus is due.</a:t>
            </a:r>
            <a:endParaRPr lang="en-GB"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2</a:t>
            </a:fld>
            <a:endParaRPr lang="en-GB" dirty="0"/>
          </a:p>
        </p:txBody>
      </p:sp>
    </p:spTree>
    <p:extLst>
      <p:ext uri="{BB962C8B-B14F-4D97-AF65-F5344CB8AC3E}">
        <p14:creationId xmlns="" xmlns:p14="http://schemas.microsoft.com/office/powerpoint/2010/main" val="9795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hackathon is when participants from various backgrounds come together to work collaboratively and ‘hack’ a problem over a short period of time, typically 2 days.  This was the case in May 2018, when </a:t>
            </a:r>
            <a:r>
              <a:rPr lang="en-GB" sz="1200" kern="1200" dirty="0" smtClean="0">
                <a:solidFill>
                  <a:schemeClr val="tx1"/>
                </a:solidFill>
                <a:effectLst/>
                <a:latin typeface="+mn-lt"/>
                <a:ea typeface="+mn-ea"/>
                <a:cs typeface="+mn-cs"/>
              </a:rPr>
              <a:t>Code the City and NHSG Public Health held a hackathon on addressing society’s relationship with alcohol. Code the City is a hacking initiative in Aberdeen led by a group of experienced enthusiastic volunteers.</a:t>
            </a:r>
            <a:r>
              <a:rPr lang="en-GB" sz="1200" kern="1200" baseline="0" dirty="0" smtClean="0">
                <a:solidFill>
                  <a:schemeClr val="tx1"/>
                </a:solidFill>
                <a:effectLst/>
                <a:latin typeface="+mn-lt"/>
                <a:ea typeface="+mn-ea"/>
                <a:cs typeface="+mn-cs"/>
              </a:rPr>
              <a:t>  Participants included those with experience in software design and development, marketing and subject area experts, for example, people in recovery from alcohol addiction </a:t>
            </a:r>
            <a:r>
              <a:rPr lang="en-GB" sz="1200" u="sng" kern="1200" baseline="0" dirty="0" smtClean="0">
                <a:solidFill>
                  <a:schemeClr val="tx1"/>
                </a:solidFill>
                <a:effectLst/>
                <a:latin typeface="+mn-lt"/>
                <a:ea typeface="+mn-ea"/>
                <a:cs typeface="+mn-cs"/>
              </a:rPr>
              <a:t>and people working in public health and relevant third sector organisations</a:t>
            </a:r>
            <a:r>
              <a:rPr lang="en-GB" sz="1200" kern="1200" baseline="0" dirty="0" smtClean="0">
                <a:solidFill>
                  <a:schemeClr val="tx1"/>
                </a:solidFill>
                <a:effectLst/>
                <a:latin typeface="+mn-lt"/>
                <a:ea typeface="+mn-ea"/>
                <a:cs typeface="+mn-cs"/>
              </a:rPr>
              <a:t>.  I</a:t>
            </a:r>
            <a:r>
              <a:rPr lang="en-GB" sz="1200" kern="1200" dirty="0" smtClean="0">
                <a:solidFill>
                  <a:schemeClr val="tx1"/>
                </a:solidFill>
                <a:latin typeface="+mn-lt"/>
                <a:ea typeface="+mn-ea"/>
                <a:cs typeface="+mn-cs"/>
              </a:rPr>
              <a:t>t </a:t>
            </a:r>
            <a:r>
              <a:rPr lang="en-GB" sz="1200" u="sng" kern="1200" dirty="0" smtClean="0">
                <a:solidFill>
                  <a:schemeClr val="tx1"/>
                </a:solidFill>
                <a:latin typeface="+mn-lt"/>
                <a:ea typeface="+mn-ea"/>
                <a:cs typeface="+mn-cs"/>
              </a:rPr>
              <a:t>wa</a:t>
            </a:r>
            <a:r>
              <a:rPr lang="en-GB" sz="1200" kern="1200" dirty="0" smtClean="0">
                <a:solidFill>
                  <a:schemeClr val="tx1"/>
                </a:solidFill>
                <a:latin typeface="+mn-lt"/>
                <a:ea typeface="+mn-ea"/>
                <a:cs typeface="+mn-cs"/>
              </a:rPr>
              <a:t>sn’t expected that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there </a:t>
            </a:r>
            <a:r>
              <a:rPr lang="en-GB" sz="1200" u="sng" kern="1200" dirty="0" smtClean="0">
                <a:solidFill>
                  <a:schemeClr val="tx1"/>
                </a:solidFill>
                <a:latin typeface="+mn-lt"/>
                <a:ea typeface="+mn-ea"/>
                <a:cs typeface="+mn-cs"/>
              </a:rPr>
              <a:t>would be</a:t>
            </a:r>
            <a:r>
              <a:rPr lang="en-GB" sz="1200" kern="1200" dirty="0" smtClean="0">
                <a:solidFill>
                  <a:schemeClr val="tx1"/>
                </a:solidFill>
                <a:latin typeface="+mn-lt"/>
                <a:ea typeface="+mn-ea"/>
                <a:cs typeface="+mn-cs"/>
              </a:rPr>
              <a:t> a finished product at the end of a hackathon, but the hope </a:t>
            </a:r>
            <a:r>
              <a:rPr lang="en-GB" sz="1200" u="sng" kern="1200" dirty="0" smtClean="0">
                <a:solidFill>
                  <a:schemeClr val="tx1"/>
                </a:solidFill>
                <a:latin typeface="+mn-lt"/>
                <a:ea typeface="+mn-ea"/>
                <a:cs typeface="+mn-cs"/>
              </a:rPr>
              <a:t>was</a:t>
            </a:r>
            <a:r>
              <a:rPr lang="en-GB" sz="1200" kern="1200" dirty="0" smtClean="0">
                <a:solidFill>
                  <a:schemeClr val="tx1"/>
                </a:solidFill>
                <a:latin typeface="+mn-lt"/>
                <a:ea typeface="+mn-ea"/>
                <a:cs typeface="+mn-cs"/>
              </a:rPr>
              <a:t> that prototypes</a:t>
            </a:r>
            <a:r>
              <a:rPr lang="en-GB" sz="1200" kern="1200" baseline="0" dirty="0" smtClean="0">
                <a:solidFill>
                  <a:schemeClr val="tx1"/>
                </a:solidFill>
                <a:latin typeface="+mn-lt"/>
                <a:ea typeface="+mn-ea"/>
                <a:cs typeface="+mn-cs"/>
              </a:rPr>
              <a:t> </a:t>
            </a:r>
            <a:r>
              <a:rPr lang="en-GB" sz="1200" u="sng" kern="1200" baseline="0" dirty="0" smtClean="0">
                <a:solidFill>
                  <a:schemeClr val="tx1"/>
                </a:solidFill>
                <a:latin typeface="+mn-lt"/>
                <a:ea typeface="+mn-ea"/>
                <a:cs typeface="+mn-cs"/>
              </a:rPr>
              <a:t>would be</a:t>
            </a:r>
            <a:r>
              <a:rPr lang="en-GB" sz="1200" kern="1200" baseline="0" dirty="0" smtClean="0">
                <a:solidFill>
                  <a:schemeClr val="tx1"/>
                </a:solidFill>
                <a:latin typeface="+mn-lt"/>
                <a:ea typeface="+mn-ea"/>
                <a:cs typeface="+mn-cs"/>
              </a:rPr>
              <a:t> developed which c</a:t>
            </a:r>
            <a:r>
              <a:rPr lang="en-GB" sz="1200" u="sng" kern="1200" baseline="0" dirty="0" smtClean="0">
                <a:solidFill>
                  <a:schemeClr val="tx1"/>
                </a:solidFill>
                <a:latin typeface="+mn-lt"/>
                <a:ea typeface="+mn-ea"/>
                <a:cs typeface="+mn-cs"/>
              </a:rPr>
              <a:t>ould</a:t>
            </a:r>
            <a:r>
              <a:rPr lang="en-GB" sz="1200" kern="1200" baseline="0" dirty="0" smtClean="0">
                <a:solidFill>
                  <a:schemeClr val="tx1"/>
                </a:solidFill>
                <a:latin typeface="+mn-lt"/>
                <a:ea typeface="+mn-ea"/>
                <a:cs typeface="+mn-cs"/>
              </a:rPr>
              <a:t> be</a:t>
            </a:r>
            <a:r>
              <a:rPr lang="en-GB" sz="1200" kern="1200" dirty="0" smtClean="0">
                <a:solidFill>
                  <a:schemeClr val="tx1"/>
                </a:solidFill>
                <a:latin typeface="+mn-lt"/>
                <a:ea typeface="+mn-ea"/>
                <a:cs typeface="+mn-cs"/>
              </a:rPr>
              <a:t> </a:t>
            </a:r>
            <a:r>
              <a:rPr lang="en-GB" sz="1200" strike="sngStrike" kern="1200" dirty="0" smtClean="0">
                <a:solidFill>
                  <a:schemeClr val="tx1"/>
                </a:solidFill>
                <a:latin typeface="+mn-lt"/>
                <a:ea typeface="+mn-ea"/>
                <a:cs typeface="+mn-cs"/>
              </a:rPr>
              <a:t>possibly </a:t>
            </a:r>
            <a:r>
              <a:rPr lang="en-GB" sz="1200" kern="1200" dirty="0" smtClean="0">
                <a:solidFill>
                  <a:schemeClr val="tx1"/>
                </a:solidFill>
                <a:latin typeface="+mn-lt"/>
                <a:ea typeface="+mn-ea"/>
                <a:cs typeface="+mn-cs"/>
              </a:rPr>
              <a:t>taken up and developed by a sponsor.  </a:t>
            </a:r>
            <a:r>
              <a:rPr lang="en-GB" sz="1200" kern="1200" baseline="0" dirty="0" smtClean="0">
                <a:solidFill>
                  <a:schemeClr val="tx1"/>
                </a:solidFill>
                <a:effectLst/>
                <a:latin typeface="+mn-lt"/>
                <a:ea typeface="+mn-ea"/>
                <a:cs typeface="+mn-cs"/>
              </a:rPr>
              <a:t>At the end of this weekend, three prototypes had been developed by three groups each to address a different aspect of society’s relationship with alcohol. [</a:t>
            </a:r>
            <a:r>
              <a:rPr lang="en-GB" sz="1200" u="sng" kern="1200" baseline="0" dirty="0" smtClean="0">
                <a:solidFill>
                  <a:schemeClr val="tx1"/>
                </a:solidFill>
                <a:effectLst/>
                <a:latin typeface="+mn-lt"/>
                <a:ea typeface="+mn-ea"/>
                <a:cs typeface="+mn-cs"/>
              </a:rPr>
              <a:t>possibly put these on a new slide with graphics to illustrate?]</a:t>
            </a:r>
            <a:r>
              <a:rPr lang="en-GB" sz="1200" kern="1200" baseline="0" dirty="0" smtClean="0">
                <a:solidFill>
                  <a:schemeClr val="tx1"/>
                </a:solidFill>
                <a:effectLst/>
                <a:latin typeface="+mn-lt"/>
                <a:ea typeface="+mn-ea"/>
                <a:cs typeface="+mn-cs"/>
              </a:rPr>
              <a:t>These were around:</a:t>
            </a:r>
            <a:r>
              <a:rPr lang="en-GB" sz="1200" kern="1200" dirty="0" smtClean="0">
                <a:solidFill>
                  <a:schemeClr val="tx1"/>
                </a:solidFill>
                <a:effectLst/>
                <a:latin typeface="+mn-lt"/>
                <a:ea typeface="+mn-ea"/>
                <a:cs typeface="+mn-cs"/>
              </a:rPr>
              <a:t> using artificial Intelligence to identify irresponsibly labelled alcohol products; promoting alcohol-free social spaces through Mocktail</a:t>
            </a:r>
            <a:r>
              <a:rPr lang="en-GB" sz="1200" kern="1200" baseline="0" dirty="0" smtClean="0">
                <a:solidFill>
                  <a:schemeClr val="tx1"/>
                </a:solidFill>
                <a:effectLst/>
                <a:latin typeface="+mn-lt"/>
                <a:ea typeface="+mn-ea"/>
                <a:cs typeface="+mn-cs"/>
              </a:rPr>
              <a:t> Awards</a:t>
            </a:r>
            <a:r>
              <a:rPr lang="en-GB" sz="1200" kern="1200" dirty="0" smtClean="0">
                <a:solidFill>
                  <a:schemeClr val="tx1"/>
                </a:solidFill>
                <a:effectLst/>
                <a:latin typeface="+mn-lt"/>
                <a:ea typeface="+mn-ea"/>
                <a:cs typeface="+mn-cs"/>
              </a:rPr>
              <a:t>; and connecting recovery groups and communities across Scotland. More information on these can be found on the CTC website.</a:t>
            </a:r>
            <a:endParaRPr lang="en-GB"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3</a:t>
            </a:fld>
            <a:endParaRPr lang="en-GB" dirty="0"/>
          </a:p>
        </p:txBody>
      </p:sp>
    </p:spTree>
    <p:extLst>
      <p:ext uri="{BB962C8B-B14F-4D97-AF65-F5344CB8AC3E}">
        <p14:creationId xmlns="" xmlns:p14="http://schemas.microsoft.com/office/powerpoint/2010/main" val="165485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feels like there is great potential</a:t>
            </a:r>
            <a:r>
              <a:rPr lang="en-GB" baseline="0" dirty="0" smtClean="0"/>
              <a:t> for using the concept of a hackathon to find innovative solutions to public health problems.  </a:t>
            </a:r>
            <a:r>
              <a:rPr lang="en-GB" dirty="0" smtClean="0"/>
              <a:t>The available literature describes how to deliver a hackathon and the general benefits of such events, which have also previously been used</a:t>
            </a:r>
            <a:r>
              <a:rPr lang="en-GB" baseline="0" dirty="0" smtClean="0"/>
              <a:t> to look at e.g. promoting tourism and access to sports facilities </a:t>
            </a:r>
            <a:r>
              <a:rPr lang="en-GB" dirty="0" smtClean="0"/>
              <a:t>. However,</a:t>
            </a:r>
            <a:r>
              <a:rPr lang="en-GB" baseline="0" dirty="0" smtClean="0"/>
              <a:t> we know that public health problems are particularly complex and multi-faceted, without clear answers.  There’s l</a:t>
            </a:r>
            <a:r>
              <a:rPr lang="en-GB" dirty="0" smtClean="0"/>
              <a:t>imited information about how to use a hackathon to address these types of problems.</a:t>
            </a:r>
          </a:p>
          <a:p>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We, therefore, used the hackathon on alcohol as a case study to assess and i</a:t>
            </a:r>
            <a:r>
              <a:rPr lang="en-GB" dirty="0" smtClean="0"/>
              <a:t>dentify features of an effective public health hackathon.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B754D4DD-D3D8-4BFF-9B90-C099F945FDB4}" type="slidenum">
              <a:rPr lang="en-GB" smtClean="0"/>
              <a:pPr/>
              <a:t>4</a:t>
            </a:fld>
            <a:endParaRPr lang="en-GB" dirty="0"/>
          </a:p>
        </p:txBody>
      </p:sp>
    </p:spTree>
    <p:extLst>
      <p:ext uri="{BB962C8B-B14F-4D97-AF65-F5344CB8AC3E}">
        <p14:creationId xmlns="" xmlns:p14="http://schemas.microsoft.com/office/powerpoint/2010/main" val="372231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Questionnaires before and</a:t>
            </a:r>
            <a:r>
              <a:rPr lang="en-GB" sz="1200" kern="1200" baseline="0" dirty="0" smtClean="0">
                <a:solidFill>
                  <a:schemeClr val="tx1"/>
                </a:solidFill>
                <a:effectLst/>
                <a:latin typeface="+mn-lt"/>
                <a:ea typeface="+mn-ea"/>
                <a:cs typeface="+mn-cs"/>
              </a:rPr>
              <a:t> after the hackathon </a:t>
            </a:r>
            <a:r>
              <a:rPr lang="en-GB" sz="1200" kern="1200" dirty="0" smtClean="0">
                <a:solidFill>
                  <a:schemeClr val="tx1"/>
                </a:solidFill>
                <a:effectLst/>
                <a:latin typeface="+mn-lt"/>
                <a:ea typeface="+mn-ea"/>
                <a:cs typeface="+mn-cs"/>
              </a:rPr>
              <a:t>were distributed </a:t>
            </a:r>
            <a:r>
              <a:rPr lang="en-GB" sz="1200" u="sng" kern="1200" dirty="0" smtClean="0">
                <a:solidFill>
                  <a:schemeClr val="tx1"/>
                </a:solidFill>
                <a:effectLst/>
                <a:latin typeface="+mn-lt"/>
                <a:ea typeface="+mn-ea"/>
                <a:cs typeface="+mn-cs"/>
              </a:rPr>
              <a:t>electronically </a:t>
            </a:r>
            <a:r>
              <a:rPr lang="en-GB" sz="1200" kern="1200" dirty="0" smtClean="0">
                <a:solidFill>
                  <a:schemeClr val="tx1"/>
                </a:solidFill>
                <a:effectLst/>
                <a:latin typeface="+mn-lt"/>
                <a:ea typeface="+mn-ea"/>
                <a:cs typeface="+mn-cs"/>
              </a:rPr>
              <a:t>to participants, asking about their expectations, their motivations in participating and their experience</a:t>
            </a:r>
            <a:r>
              <a:rPr lang="en-GB" sz="1200" u="sng" kern="1200" dirty="0" smtClean="0">
                <a:solidFill>
                  <a:schemeClr val="tx1"/>
                </a:solidFill>
                <a:effectLst/>
                <a:latin typeface="+mn-lt"/>
                <a:ea typeface="+mn-ea"/>
                <a:cs typeface="+mn-cs"/>
              </a:rPr>
              <a:t>s</a:t>
            </a:r>
            <a:r>
              <a:rPr lang="en-GB" sz="1200" kern="1200" dirty="0" smtClean="0">
                <a:solidFill>
                  <a:schemeClr val="tx1"/>
                </a:solidFill>
                <a:effectLst/>
                <a:latin typeface="+mn-lt"/>
                <a:ea typeface="+mn-ea"/>
                <a:cs typeface="+mn-cs"/>
              </a:rPr>
              <a:t> during the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a:t>
            </a:r>
            <a:r>
              <a:rPr lang="en-GB" sz="1200" kern="1200" baseline="0" dirty="0" smtClean="0">
                <a:solidFill>
                  <a:schemeClr val="tx1"/>
                </a:solidFill>
                <a:effectLst/>
                <a:latin typeface="+mn-lt"/>
                <a:ea typeface="+mn-ea"/>
                <a:cs typeface="+mn-cs"/>
              </a:rPr>
              <a:t> conducted semi-structured interviews with </a:t>
            </a:r>
            <a:r>
              <a:rPr lang="en-GB" sz="1200" kern="1200" dirty="0" smtClean="0">
                <a:solidFill>
                  <a:schemeClr val="tx1"/>
                </a:solidFill>
                <a:effectLst/>
                <a:latin typeface="+mn-lt"/>
                <a:ea typeface="+mn-ea"/>
                <a:cs typeface="+mn-cs"/>
              </a:rPr>
              <a:t>the public health substance misuse lead; Aberdeenshire Alcohol and Drug Partnership’s team lead and a director of Code the City </a:t>
            </a:r>
            <a:r>
              <a:rPr lang="en-GB" sz="1200" u="sng" kern="1200" dirty="0" smtClean="0">
                <a:solidFill>
                  <a:schemeClr val="tx1"/>
                </a:solidFill>
                <a:effectLst/>
                <a:latin typeface="+mn-lt"/>
                <a:ea typeface="+mn-ea"/>
                <a:cs typeface="+mn-cs"/>
              </a:rPr>
              <a:t>who all helped to organise the event and participated in it</a:t>
            </a:r>
            <a:r>
              <a:rPr lang="en-GB" sz="1200" kern="1200" dirty="0" smtClean="0">
                <a:solidFill>
                  <a:schemeClr val="tx1"/>
                </a:solidFill>
                <a:effectLst/>
                <a:latin typeface="+mn-lt"/>
                <a:ea typeface="+mn-ea"/>
                <a:cs typeface="+mn-cs"/>
              </a:rPr>
              <a:t>.  Interviews were transcribed and analysed thematically to identify the key features of effective collaboration.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.....&lt;CLICK&gt; </a:t>
            </a:r>
            <a:endParaRPr lang="en-GB" dirty="0" smtClean="0"/>
          </a:p>
        </p:txBody>
      </p:sp>
      <p:sp>
        <p:nvSpPr>
          <p:cNvPr id="4" name="Slide Number Placeholder 3"/>
          <p:cNvSpPr>
            <a:spLocks noGrp="1"/>
          </p:cNvSpPr>
          <p:nvPr>
            <p:ph type="sldNum" sz="quarter" idx="10"/>
          </p:nvPr>
        </p:nvSpPr>
        <p:spPr/>
        <p:txBody>
          <a:bodyPr/>
          <a:lstStyle/>
          <a:p>
            <a:fld id="{B754D4DD-D3D8-4BFF-9B90-C099F945FDB4}" type="slidenum">
              <a:rPr lang="en-GB" smtClean="0"/>
              <a:pPr/>
              <a:t>5</a:t>
            </a:fld>
            <a:endParaRPr lang="en-GB" dirty="0"/>
          </a:p>
        </p:txBody>
      </p:sp>
    </p:spTree>
    <p:extLst>
      <p:ext uri="{BB962C8B-B14F-4D97-AF65-F5344CB8AC3E}">
        <p14:creationId xmlns="" xmlns:p14="http://schemas.microsoft.com/office/powerpoint/2010/main" val="107379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very brief overview of our results.  Overall,</a:t>
            </a:r>
            <a:r>
              <a:rPr lang="en-GB" baseline="0" dirty="0" smtClean="0"/>
              <a:t> 5 broad themes emerged:</a:t>
            </a:r>
          </a:p>
          <a:p>
            <a:pPr marL="457200" marR="0" lvl="1" indent="0" algn="l" defTabSz="914400" rtl="0" eaLnBrk="1" fontAlgn="t" latinLnBrk="0" hangingPunct="1">
              <a:lnSpc>
                <a:spcPct val="100000"/>
              </a:lnSpc>
              <a:spcBef>
                <a:spcPts val="0"/>
              </a:spcBef>
              <a:spcAft>
                <a:spcPts val="0"/>
              </a:spcAft>
              <a:buClrTx/>
              <a:buSzTx/>
              <a:buFont typeface="Arial" pitchFamily="34" charset="0"/>
              <a:buChar char="•"/>
              <a:tabLst/>
              <a:defRPr/>
            </a:pPr>
            <a:r>
              <a:rPr lang="en-GB" b="1" baseline="0" dirty="0" smtClean="0"/>
              <a:t>Firstly, good preparation</a:t>
            </a:r>
            <a:r>
              <a:rPr lang="en-GB" baseline="0" dirty="0" smtClean="0"/>
              <a:t>: </a:t>
            </a:r>
            <a:r>
              <a:rPr lang="en-GB" sz="1200" b="0" i="0" u="none" strike="noStrike" kern="1200" dirty="0" smtClean="0">
                <a:solidFill>
                  <a:schemeClr val="tx1"/>
                </a:solidFill>
                <a:latin typeface="+mn-lt"/>
                <a:ea typeface="+mn-ea"/>
                <a:cs typeface="+mn-cs"/>
              </a:rPr>
              <a:t>This includes the</a:t>
            </a:r>
            <a:r>
              <a:rPr lang="en-GB" sz="1200" b="0" i="0" u="none" strike="noStrike" kern="1200" baseline="0" dirty="0" smtClean="0">
                <a:solidFill>
                  <a:schemeClr val="tx1"/>
                </a:solidFill>
                <a:latin typeface="+mn-lt"/>
                <a:ea typeface="+mn-ea"/>
                <a:cs typeface="+mn-cs"/>
              </a:rPr>
              <a:t> right amount of pre-event information and u</a:t>
            </a:r>
            <a:r>
              <a:rPr lang="en-GB" sz="1200" b="0" i="0" u="none" strike="noStrike" kern="1200" dirty="0" smtClean="0">
                <a:solidFill>
                  <a:schemeClr val="tx1"/>
                </a:solidFill>
                <a:latin typeface="+mn-lt"/>
                <a:ea typeface="+mn-ea"/>
                <a:cs typeface="+mn-cs"/>
              </a:rPr>
              <a:t>sing</a:t>
            </a:r>
            <a:r>
              <a:rPr lang="en-GB" sz="1200" b="0" i="0" u="none" strike="noStrike" kern="1200" baseline="0" dirty="0" smtClean="0">
                <a:solidFill>
                  <a:schemeClr val="tx1"/>
                </a:solidFill>
                <a:latin typeface="+mn-lt"/>
                <a:ea typeface="+mn-ea"/>
                <a:cs typeface="+mn-cs"/>
              </a:rPr>
              <a:t> methods to maximise attendance and mix. </a:t>
            </a:r>
          </a:p>
          <a:p>
            <a:pPr lvl="1" rtl="0" eaLnBrk="1" fontAlgn="t" latinLnBrk="0" hangingPunct="1">
              <a:buFont typeface="Arial" pitchFamily="34" charset="0"/>
              <a:buChar char="•"/>
            </a:pPr>
            <a:r>
              <a:rPr lang="en-GB" sz="1200" b="1" i="0" u="none" strike="noStrike" kern="1200" baseline="0" dirty="0" smtClean="0">
                <a:solidFill>
                  <a:schemeClr val="tx1"/>
                </a:solidFill>
                <a:latin typeface="+mn-lt"/>
                <a:ea typeface="+mn-ea"/>
                <a:cs typeface="+mn-cs"/>
              </a:rPr>
              <a:t>Secondly, the people attending: </a:t>
            </a:r>
            <a:r>
              <a:rPr lang="en-GB" sz="1200" b="0" i="0" u="none" strike="noStrike" kern="1200" baseline="0" dirty="0" smtClean="0">
                <a:solidFill>
                  <a:schemeClr val="tx1"/>
                </a:solidFill>
                <a:latin typeface="+mn-lt"/>
                <a:ea typeface="+mn-ea"/>
                <a:cs typeface="+mn-cs"/>
              </a:rPr>
              <a:t>There should be e</a:t>
            </a:r>
            <a:r>
              <a:rPr lang="en-GB" sz="1200" b="0" i="0" u="none" strike="noStrike" kern="1200" dirty="0" smtClean="0">
                <a:solidFill>
                  <a:schemeClr val="tx1"/>
                </a:solidFill>
                <a:latin typeface="+mn-lt"/>
                <a:ea typeface="+mn-ea"/>
                <a:cs typeface="+mn-cs"/>
              </a:rPr>
              <a:t>nough people to allow sufficient progress </a:t>
            </a:r>
            <a:r>
              <a:rPr lang="en-GB" sz="1200" b="0" i="0" u="sng" strike="noStrike" kern="1200" dirty="0" smtClean="0">
                <a:solidFill>
                  <a:schemeClr val="tx1"/>
                </a:solidFill>
                <a:latin typeface="+mn-lt"/>
                <a:ea typeface="+mn-ea"/>
                <a:cs typeface="+mn-cs"/>
              </a:rPr>
              <a:t>with</a:t>
            </a:r>
            <a:r>
              <a:rPr lang="en-GB" sz="1200" b="0" i="0" u="none" strike="noStrike" kern="1200" dirty="0" smtClean="0">
                <a:solidFill>
                  <a:schemeClr val="tx1"/>
                </a:solidFill>
                <a:latin typeface="+mn-lt"/>
                <a:ea typeface="+mn-ea"/>
                <a:cs typeface="+mn-cs"/>
              </a:rPr>
              <a:t> a mixture of</a:t>
            </a:r>
            <a:r>
              <a:rPr lang="en-GB" sz="1200" b="0" i="0" u="none" strike="noStrike" kern="1200" baseline="0" dirty="0" smtClean="0">
                <a:solidFill>
                  <a:schemeClr val="tx1"/>
                </a:solidFill>
                <a:latin typeface="+mn-lt"/>
                <a:ea typeface="+mn-ea"/>
                <a:cs typeface="+mn-cs"/>
              </a:rPr>
              <a:t> skill sets and experience</a:t>
            </a:r>
          </a:p>
          <a:p>
            <a:pPr lvl="1" rtl="0" eaLnBrk="1" fontAlgn="t" latinLnBrk="0" hangingPunct="1">
              <a:buFont typeface="Arial" pitchFamily="34" charset="0"/>
              <a:buChar char="•"/>
            </a:pPr>
            <a:r>
              <a:rPr lang="en-GB" sz="1200" b="1" i="0" u="none" strike="noStrike" kern="1200" baseline="0" dirty="0" smtClean="0">
                <a:solidFill>
                  <a:schemeClr val="tx1"/>
                </a:solidFill>
                <a:latin typeface="+mn-lt"/>
                <a:ea typeface="+mn-ea"/>
                <a:cs typeface="+mn-cs"/>
              </a:rPr>
              <a:t>Thirdly, good working relationships</a:t>
            </a:r>
            <a:r>
              <a:rPr lang="en-GB" sz="1200" b="0" i="0" u="none" strike="noStrike" kern="1200" baseline="0" dirty="0" smtClean="0">
                <a:solidFill>
                  <a:schemeClr val="tx1"/>
                </a:solidFill>
                <a:latin typeface="+mn-lt"/>
                <a:ea typeface="+mn-ea"/>
                <a:cs typeface="+mn-cs"/>
              </a:rPr>
              <a:t>: there needs to be a m</a:t>
            </a:r>
            <a:r>
              <a:rPr lang="en-GB" sz="1200" b="0" i="0" u="none" strike="noStrike" kern="1200" dirty="0" smtClean="0">
                <a:solidFill>
                  <a:schemeClr val="tx1"/>
                </a:solidFill>
                <a:latin typeface="+mn-lt"/>
                <a:ea typeface="+mn-ea"/>
                <a:cs typeface="+mn-cs"/>
              </a:rPr>
              <a:t>utual understanding of the aim; </a:t>
            </a:r>
            <a:r>
              <a:rPr lang="en-GB" sz="1200" b="0" i="0" u="sng" strike="noStrike" kern="1200" dirty="0" smtClean="0">
                <a:solidFill>
                  <a:schemeClr val="tx1"/>
                </a:solidFill>
                <a:latin typeface="+mn-lt"/>
                <a:ea typeface="+mn-ea"/>
                <a:cs typeface="+mn-cs"/>
              </a:rPr>
              <a:t>processes in place to allow participants </a:t>
            </a:r>
            <a:r>
              <a:rPr lang="en-GB" sz="1200" b="0" i="0" u="none" strike="sngStrike" kern="1200" dirty="0" smtClean="0">
                <a:solidFill>
                  <a:schemeClr val="tx1"/>
                </a:solidFill>
                <a:latin typeface="+mn-lt"/>
                <a:ea typeface="+mn-ea"/>
                <a:cs typeface="+mn-cs"/>
              </a:rPr>
              <a:t>an ability </a:t>
            </a:r>
            <a:r>
              <a:rPr lang="en-GB" sz="1200" b="0" i="0" u="none" strike="noStrike" kern="1200" dirty="0" smtClean="0">
                <a:solidFill>
                  <a:schemeClr val="tx1"/>
                </a:solidFill>
                <a:latin typeface="+mn-lt"/>
                <a:ea typeface="+mn-ea"/>
                <a:cs typeface="+mn-cs"/>
              </a:rPr>
              <a:t>to get the best out of each other and also to work through any problems together. This is helped by effective facilitation that keeps things moving but is ‘light touch’– after all one of the attractions of a hackathon is that it’s quite unconventional and free-flowing.</a:t>
            </a:r>
          </a:p>
          <a:p>
            <a:pPr lvl="1" rtl="0" eaLnBrk="1" fontAlgn="t" latinLnBrk="0" hangingPunct="1">
              <a:buFont typeface="Arial" pitchFamily="34" charset="0"/>
              <a:buChar char="•"/>
            </a:pPr>
            <a:r>
              <a:rPr lang="en-GB" sz="1200" b="1" i="0" u="none" strike="noStrike" kern="1200" dirty="0" smtClean="0">
                <a:solidFill>
                  <a:schemeClr val="tx1"/>
                </a:solidFill>
                <a:latin typeface="+mn-lt"/>
                <a:ea typeface="+mn-ea"/>
                <a:cs typeface="+mn-cs"/>
              </a:rPr>
              <a:t>In terms of outcomes, </a:t>
            </a:r>
            <a:r>
              <a:rPr lang="en-GB" sz="1200" b="0" i="0" u="sng" strike="noStrike" kern="1200" dirty="0" smtClean="0">
                <a:solidFill>
                  <a:schemeClr val="tx1"/>
                </a:solidFill>
                <a:latin typeface="+mn-lt"/>
                <a:ea typeface="+mn-ea"/>
                <a:cs typeface="+mn-cs"/>
              </a:rPr>
              <a:t>that </a:t>
            </a:r>
            <a:r>
              <a:rPr lang="en-GB" sz="1200" b="0" i="0" u="none" strike="noStrike" kern="1200" dirty="0" smtClean="0">
                <a:solidFill>
                  <a:schemeClr val="tx1"/>
                </a:solidFill>
                <a:latin typeface="+mn-lt"/>
                <a:ea typeface="+mn-ea"/>
                <a:cs typeface="+mn-cs"/>
              </a:rPr>
              <a:t>the expected benefits</a:t>
            </a:r>
            <a:r>
              <a:rPr lang="en-GB" sz="1200" b="0" i="0" u="none" strike="noStrike" kern="1200" baseline="0" dirty="0" smtClean="0">
                <a:solidFill>
                  <a:schemeClr val="tx1"/>
                </a:solidFill>
                <a:latin typeface="+mn-lt"/>
                <a:ea typeface="+mn-ea"/>
                <a:cs typeface="+mn-cs"/>
              </a:rPr>
              <a:t> for individuals are </a:t>
            </a:r>
            <a:r>
              <a:rPr lang="en-GB" sz="1200" b="0" i="0" u="sng" strike="noStrike" kern="1200" baseline="0" dirty="0" smtClean="0">
                <a:solidFill>
                  <a:schemeClr val="tx1"/>
                </a:solidFill>
                <a:latin typeface="+mn-lt"/>
                <a:ea typeface="+mn-ea"/>
                <a:cs typeface="+mn-cs"/>
              </a:rPr>
              <a:t>achieved</a:t>
            </a:r>
            <a:r>
              <a:rPr lang="en-GB" sz="1200" b="0" i="0" u="none" strike="noStrike" kern="1200" baseline="0" dirty="0" smtClean="0">
                <a:solidFill>
                  <a:schemeClr val="tx1"/>
                </a:solidFill>
                <a:latin typeface="+mn-lt"/>
                <a:ea typeface="+mn-ea"/>
                <a:cs typeface="+mn-cs"/>
              </a:rPr>
              <a:t> and the prototypes that are created have potential for further development</a:t>
            </a:r>
            <a:endParaRPr lang="en-GB" sz="1200" b="1" i="0" u="none" strike="noStrike" kern="1200" dirty="0" smtClean="0">
              <a:solidFill>
                <a:schemeClr val="tx1"/>
              </a:solidFill>
              <a:latin typeface="+mn-lt"/>
              <a:ea typeface="+mn-ea"/>
              <a:cs typeface="+mn-cs"/>
            </a:endParaRPr>
          </a:p>
          <a:p>
            <a:pPr lvl="1" rtl="0" eaLnBrk="1" fontAlgn="t" latinLnBrk="0" hangingPunct="1">
              <a:buFont typeface="Arial" pitchFamily="34" charset="0"/>
              <a:buChar char="•"/>
            </a:pPr>
            <a:r>
              <a:rPr lang="en-GB" sz="1200" b="1" i="0" u="none" strike="noStrike" kern="1200" dirty="0" smtClean="0">
                <a:solidFill>
                  <a:schemeClr val="tx1"/>
                </a:solidFill>
                <a:latin typeface="+mn-lt"/>
                <a:ea typeface="+mn-ea"/>
                <a:cs typeface="+mn-cs"/>
              </a:rPr>
              <a:t>And finally, follow-up. </a:t>
            </a:r>
            <a:r>
              <a:rPr lang="en-GB" sz="1200" b="0" i="0" u="none" strike="noStrike" kern="1200" dirty="0" smtClean="0">
                <a:solidFill>
                  <a:schemeClr val="tx1"/>
                </a:solidFill>
                <a:latin typeface="+mn-lt"/>
                <a:ea typeface="+mn-ea"/>
                <a:cs typeface="+mn-cs"/>
              </a:rPr>
              <a:t>This</a:t>
            </a:r>
            <a:r>
              <a:rPr lang="en-GB" sz="1200" b="0" i="0" u="none" strike="noStrike" kern="1200" baseline="0" dirty="0" smtClean="0">
                <a:solidFill>
                  <a:schemeClr val="tx1"/>
                </a:solidFill>
                <a:latin typeface="+mn-lt"/>
                <a:ea typeface="+mn-ea"/>
                <a:cs typeface="+mn-cs"/>
              </a:rPr>
              <a:t> is about h</a:t>
            </a:r>
            <a:r>
              <a:rPr lang="en-GB" sz="1200" i="0" kern="1200" dirty="0" smtClean="0">
                <a:solidFill>
                  <a:schemeClr val="tx1"/>
                </a:solidFill>
                <a:latin typeface="+mn-lt"/>
                <a:ea typeface="+mn-ea"/>
                <a:cs typeface="+mn-cs"/>
              </a:rPr>
              <a:t>aving a recognised process in place to feedback about the hackathon, follow-up on any links that were made and to support the development of the prototypes. </a:t>
            </a:r>
          </a:p>
          <a:p>
            <a:pPr lvl="0" rtl="0" eaLnBrk="1" fontAlgn="t" latinLnBrk="0" hangingPunct="1">
              <a:buFont typeface="Arial" pitchFamily="34" charset="0"/>
              <a:buChar char="•"/>
            </a:pPr>
            <a:r>
              <a:rPr lang="en-GB" sz="1200" b="1" i="0" u="none" strike="noStrike" kern="1200" dirty="0" smtClean="0">
                <a:solidFill>
                  <a:schemeClr val="tx1"/>
                </a:solidFill>
                <a:latin typeface="+mn-lt"/>
                <a:ea typeface="+mn-ea"/>
                <a:cs typeface="+mn-cs"/>
              </a:rPr>
              <a:t>The</a:t>
            </a:r>
            <a:r>
              <a:rPr lang="en-GB" sz="1200" b="1" i="0" u="none" strike="noStrike" kern="1200" baseline="0" dirty="0" smtClean="0">
                <a:solidFill>
                  <a:schemeClr val="tx1"/>
                </a:solidFill>
                <a:latin typeface="+mn-lt"/>
                <a:ea typeface="+mn-ea"/>
                <a:cs typeface="+mn-cs"/>
              </a:rPr>
              <a:t> k</a:t>
            </a:r>
            <a:r>
              <a:rPr lang="en-GB" sz="1200" b="1" i="0" u="none" strike="noStrike" kern="1200" dirty="0" smtClean="0">
                <a:solidFill>
                  <a:schemeClr val="tx1"/>
                </a:solidFill>
                <a:latin typeface="+mn-lt"/>
                <a:ea typeface="+mn-ea"/>
                <a:cs typeface="+mn-cs"/>
              </a:rPr>
              <a:t>ey</a:t>
            </a:r>
            <a:r>
              <a:rPr lang="en-GB" sz="1200" b="1" i="0" u="none" strike="noStrike" kern="1200" baseline="0" dirty="0" smtClean="0">
                <a:solidFill>
                  <a:schemeClr val="tx1"/>
                </a:solidFill>
                <a:latin typeface="+mn-lt"/>
                <a:ea typeface="+mn-ea"/>
                <a:cs typeface="+mn-cs"/>
              </a:rPr>
              <a:t> to effectiveness was being able to work together in a spirit of openness</a:t>
            </a:r>
          </a:p>
          <a:p>
            <a:pPr lvl="0" algn="l" rtl="0" eaLnBrk="1" fontAlgn="t" latinLnBrk="0" hangingPunct="1">
              <a:buFont typeface="Arial" pitchFamily="34" charset="0"/>
              <a:buNone/>
            </a:pPr>
            <a:endParaRPr lang="en-GB" sz="1200" b="1" i="0" u="none" strike="noStrike" kern="1200" baseline="0" dirty="0" smtClean="0">
              <a:solidFill>
                <a:schemeClr val="tx1"/>
              </a:solidFill>
              <a:latin typeface="+mn-lt"/>
              <a:ea typeface="+mn-ea"/>
              <a:cs typeface="+mn-cs"/>
            </a:endParaRPr>
          </a:p>
          <a:p>
            <a:pPr lvl="0" algn="l" rtl="0" eaLnBrk="1" fontAlgn="t" latinLnBrk="0" hangingPunct="1">
              <a:buFont typeface="Arial" pitchFamily="34" charset="0"/>
              <a:buNone/>
            </a:pPr>
            <a:r>
              <a:rPr lang="en-GB" baseline="0" dirty="0" smtClean="0"/>
              <a:t>.....&lt;CLICK&gt; </a:t>
            </a:r>
            <a:endParaRPr lang="en-GB" sz="1200" b="1" i="0" u="none" strike="noStrike" kern="1200" dirty="0" smtClean="0">
              <a:solidFill>
                <a:schemeClr val="tx1"/>
              </a:solidFill>
              <a:latin typeface="+mn-lt"/>
              <a:ea typeface="+mn-ea"/>
              <a:cs typeface="+mn-cs"/>
            </a:endParaRPr>
          </a:p>
          <a:p>
            <a:pPr lvl="1" algn="l" rtl="0" eaLnBrk="1" fontAlgn="t" latinLnBrk="0" hangingPunct="1">
              <a:buFont typeface="Arial" pitchFamily="34" charset="0"/>
              <a:buNone/>
            </a:pPr>
            <a:endParaRPr lang="en-GB" sz="1200" b="1" i="0" u="none" strike="noStrike" kern="1200" dirty="0" smtClean="0">
              <a:solidFill>
                <a:schemeClr val="tx1"/>
              </a:solidFill>
              <a:latin typeface="+mn-lt"/>
              <a:ea typeface="+mn-ea"/>
              <a:cs typeface="+mn-cs"/>
            </a:endParaRPr>
          </a:p>
          <a:p>
            <a:pPr rtl="0" eaLnBrk="1" fontAlgn="t" latinLnBrk="0" hangingPunct="1">
              <a:buFont typeface="Arial" pitchFamily="34" charset="0"/>
              <a:buChar char="•"/>
            </a:pPr>
            <a:endParaRPr lang="en-GB" sz="1200" b="1" i="0" u="none" strike="noStrike"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6</a:t>
            </a:fld>
            <a:endParaRPr lang="en-GB" dirty="0"/>
          </a:p>
        </p:txBody>
      </p:sp>
    </p:spTree>
    <p:extLst>
      <p:ext uri="{BB962C8B-B14F-4D97-AF65-F5344CB8AC3E}">
        <p14:creationId xmlns="" xmlns:p14="http://schemas.microsoft.com/office/powerpoint/2010/main" val="343972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When this happened, benefits were seen for both the hackers and the subject area experts.** C</a:t>
            </a:r>
            <a:r>
              <a:rPr lang="en-GB" sz="1500" kern="1200" dirty="0" smtClean="0">
                <a:solidFill>
                  <a:schemeClr val="tx1"/>
                </a:solidFill>
                <a:effectLst/>
                <a:latin typeface="+mn-lt"/>
                <a:ea typeface="+mn-ea"/>
                <a:cs typeface="+mn-cs"/>
              </a:rPr>
              <a:t>ollaborating with those with lived experience allowed specific real-life problems to be identified,</a:t>
            </a:r>
            <a:r>
              <a:rPr lang="en-GB" sz="1500" kern="1200" baseline="0" dirty="0" smtClean="0">
                <a:solidFill>
                  <a:schemeClr val="tx1"/>
                </a:solidFill>
                <a:effectLst/>
                <a:latin typeface="+mn-lt"/>
                <a:ea typeface="+mn-ea"/>
                <a:cs typeface="+mn-cs"/>
              </a:rPr>
              <a:t> for instance the lack of non-alcoholic choices in bars* and the fact that there is no one point of contact for recovery services. Having people with lived experience also seems to have </a:t>
            </a:r>
            <a:r>
              <a:rPr lang="en-GB" sz="1500" kern="1200" dirty="0" smtClean="0">
                <a:solidFill>
                  <a:schemeClr val="tx1"/>
                </a:solidFill>
                <a:effectLst/>
                <a:latin typeface="+mn-lt"/>
                <a:ea typeface="+mn-ea"/>
                <a:cs typeface="+mn-cs"/>
              </a:rPr>
              <a:t>altered the shape of the outputs away from the usual </a:t>
            </a:r>
            <a:r>
              <a:rPr lang="en-GB" sz="1500" kern="1200" dirty="0" smtClean="0">
                <a:solidFill>
                  <a:schemeClr val="tx1"/>
                </a:solidFill>
                <a:effectLst/>
                <a:latin typeface="+mn-lt"/>
                <a:ea typeface="+mn-ea"/>
                <a:cs typeface="+mn-cs"/>
              </a:rPr>
              <a:t>tech-based </a:t>
            </a:r>
            <a:r>
              <a:rPr lang="en-GB" sz="1500" kern="1200" dirty="0" smtClean="0">
                <a:solidFill>
                  <a:schemeClr val="tx1"/>
                </a:solidFill>
                <a:effectLst/>
                <a:latin typeface="+mn-lt"/>
                <a:ea typeface="+mn-ea"/>
                <a:cs typeface="+mn-cs"/>
              </a:rPr>
              <a:t>solutions of other hackathons. As</a:t>
            </a:r>
            <a:r>
              <a:rPr lang="en-GB" sz="1500" kern="1200" baseline="0" dirty="0" smtClean="0">
                <a:solidFill>
                  <a:schemeClr val="tx1"/>
                </a:solidFill>
                <a:effectLst/>
                <a:latin typeface="+mn-lt"/>
                <a:ea typeface="+mn-ea"/>
                <a:cs typeface="+mn-cs"/>
              </a:rPr>
              <a:t> </a:t>
            </a:r>
            <a:r>
              <a:rPr lang="en-GB" sz="1500" u="none" kern="1200" baseline="0" dirty="0" smtClean="0">
                <a:solidFill>
                  <a:schemeClr val="tx1"/>
                </a:solidFill>
                <a:effectLst/>
                <a:latin typeface="+mn-lt"/>
                <a:ea typeface="+mn-ea"/>
                <a:cs typeface="+mn-cs"/>
              </a:rPr>
              <a:t>one p</a:t>
            </a:r>
            <a:r>
              <a:rPr lang="en-GB" sz="1500" kern="1200" baseline="0" dirty="0" smtClean="0">
                <a:solidFill>
                  <a:schemeClr val="tx1"/>
                </a:solidFill>
                <a:effectLst/>
                <a:latin typeface="+mn-lt"/>
                <a:ea typeface="+mn-ea"/>
                <a:cs typeface="+mn-cs"/>
              </a:rPr>
              <a:t>articipant put it </a:t>
            </a:r>
            <a:r>
              <a:rPr lang="en-GB" sz="1500" i="1" dirty="0" smtClean="0">
                <a:solidFill>
                  <a:srgbClr val="0070C0"/>
                </a:solidFill>
              </a:rPr>
              <a:t>They were actually much more human-centric and much less technology-centric and they were actually thinking about what it would be like to be that person in recovery</a:t>
            </a:r>
            <a:r>
              <a:rPr lang="en-GB" sz="1500" kern="1200" baseline="0" dirty="0" smtClean="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tx1"/>
                </a:solidFill>
                <a:effectLst/>
                <a:latin typeface="+mn-lt"/>
                <a:ea typeface="+mn-ea"/>
                <a:cs typeface="+mn-cs"/>
              </a:rPr>
              <a:t>Subject area experts benefited from the ability to sense-check ideas, hear fresh perspectives on an issue, and tap into other people’s experience. </a:t>
            </a:r>
            <a:r>
              <a:rPr lang="en-GB" sz="1500" u="none" kern="1200" baseline="0" dirty="0" smtClean="0">
                <a:solidFill>
                  <a:schemeClr val="tx1"/>
                </a:solidFill>
                <a:effectLst/>
                <a:latin typeface="+mn-lt"/>
                <a:ea typeface="+mn-ea"/>
                <a:cs typeface="+mn-cs"/>
              </a:rPr>
              <a:t>Another p</a:t>
            </a:r>
            <a:r>
              <a:rPr lang="en-GB" sz="1500" kern="1200" baseline="0" dirty="0" smtClean="0">
                <a:solidFill>
                  <a:schemeClr val="tx1"/>
                </a:solidFill>
                <a:effectLst/>
                <a:latin typeface="+mn-lt"/>
                <a:ea typeface="+mn-ea"/>
                <a:cs typeface="+mn-cs"/>
              </a:rPr>
              <a:t>articipant said that they </a:t>
            </a:r>
            <a:r>
              <a:rPr lang="en-GB" sz="1500" kern="1200" baseline="0" dirty="0" smtClean="0">
                <a:solidFill>
                  <a:schemeClr val="accent2">
                    <a:lumMod val="75000"/>
                  </a:schemeClr>
                </a:solidFill>
                <a:effectLst/>
                <a:latin typeface="+mn-lt"/>
                <a:ea typeface="+mn-ea"/>
                <a:cs typeface="+mn-cs"/>
              </a:rPr>
              <a:t>were…</a:t>
            </a:r>
            <a:r>
              <a:rPr lang="en-GB" sz="1500" i="1" dirty="0" smtClean="0">
                <a:solidFill>
                  <a:schemeClr val="accent2">
                    <a:lumMod val="75000"/>
                  </a:schemeClr>
                </a:solidFill>
              </a:rPr>
              <a:t>wowed at the ideas of the marketing people. It was put so simply and so clearly that you just think ‘ah, that’s a really good understanding of our problem and a really simple way that we could potentially solve that problem</a:t>
            </a:r>
            <a:r>
              <a:rPr lang="en-GB" sz="15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baseline="0" dirty="0" smtClean="0">
                <a:solidFill>
                  <a:schemeClr val="tx1"/>
                </a:solidFill>
                <a:effectLst/>
                <a:latin typeface="+mn-lt"/>
                <a:ea typeface="+mn-ea"/>
                <a:cs typeface="+mn-cs"/>
              </a:rPr>
              <a:t>**Making links at the hackathon was also thought useful for developing opportunities for </a:t>
            </a:r>
            <a:r>
              <a:rPr lang="en-GB" sz="1500" dirty="0" smtClean="0"/>
              <a:t>longer term collaboration.</a:t>
            </a:r>
            <a:endParaRPr lang="en-GB" sz="1100"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en-GB" sz="1500" b="1" baseline="0" dirty="0" smtClean="0">
                <a:solidFill>
                  <a:srgbClr val="FF0000"/>
                </a:solidFill>
              </a:rPr>
              <a:t>.....&lt;CLICK&gt; </a:t>
            </a:r>
            <a:endParaRPr lang="en-GB" sz="1500" b="1" i="0" u="none" strike="noStrike" kern="1200" dirty="0" smtClean="0">
              <a:solidFill>
                <a:srgbClr val="FF0000"/>
              </a:solidFill>
              <a:latin typeface="+mn-lt"/>
              <a:ea typeface="+mn-ea"/>
              <a:cs typeface="+mn-cs"/>
            </a:endParaRPr>
          </a:p>
          <a:p>
            <a:endParaRPr lang="en-GB" sz="1600" dirty="0"/>
          </a:p>
        </p:txBody>
      </p:sp>
      <p:sp>
        <p:nvSpPr>
          <p:cNvPr id="4" name="Slide Number Placeholder 3"/>
          <p:cNvSpPr>
            <a:spLocks noGrp="1"/>
          </p:cNvSpPr>
          <p:nvPr>
            <p:ph type="sldNum" sz="quarter" idx="10"/>
          </p:nvPr>
        </p:nvSpPr>
        <p:spPr/>
        <p:txBody>
          <a:bodyPr/>
          <a:lstStyle/>
          <a:p>
            <a:fld id="{B754D4DD-D3D8-4BFF-9B90-C099F945FDB4}" type="slidenum">
              <a:rPr lang="en-GB" smtClean="0"/>
              <a:pPr/>
              <a:t>7</a:t>
            </a:fld>
            <a:endParaRPr lang="en-GB" dirty="0"/>
          </a:p>
        </p:txBody>
      </p:sp>
    </p:spTree>
    <p:extLst>
      <p:ext uri="{BB962C8B-B14F-4D97-AF65-F5344CB8AC3E}">
        <p14:creationId xmlns="" xmlns:p14="http://schemas.microsoft.com/office/powerpoint/2010/main" val="178172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However, there</a:t>
            </a:r>
            <a:r>
              <a:rPr lang="en-GB" sz="1500" baseline="0" dirty="0" smtClean="0"/>
              <a:t> was also acknowledgement that working together well </a:t>
            </a:r>
            <a:r>
              <a:rPr lang="en-GB" sz="1500" baseline="0" dirty="0" smtClean="0"/>
              <a:t>isn’t </a:t>
            </a:r>
            <a:r>
              <a:rPr lang="en-GB" sz="1500" baseline="0" dirty="0" smtClean="0"/>
              <a:t>always easy.  As one participant </a:t>
            </a:r>
            <a:r>
              <a:rPr lang="en-GB" sz="1500" baseline="0" dirty="0" smtClean="0"/>
              <a:t>put it, </a:t>
            </a:r>
            <a:r>
              <a:rPr lang="en-GB" sz="1500" dirty="0" smtClean="0"/>
              <a:t>The “</a:t>
            </a:r>
            <a:r>
              <a:rPr lang="en-GB" sz="1500" i="1" dirty="0" smtClean="0">
                <a:solidFill>
                  <a:srgbClr val="0000FF"/>
                </a:solidFill>
              </a:rPr>
              <a:t>working styles of some hackers and subject experts are quite different</a:t>
            </a:r>
            <a:r>
              <a:rPr lang="en-GB" sz="1500" dirty="0" smtClean="0"/>
              <a:t>”.</a:t>
            </a:r>
            <a:r>
              <a:rPr lang="en-GB" sz="1500" baseline="0" dirty="0" smtClean="0"/>
              <a:t> **Sometimes it was difficult to articulate ideas to each other, </a:t>
            </a:r>
            <a:r>
              <a:rPr lang="en-GB" sz="1500" baseline="0" dirty="0" smtClean="0"/>
              <a:t>* for </a:t>
            </a:r>
            <a:r>
              <a:rPr lang="en-GB" sz="1500" baseline="0" dirty="0" smtClean="0"/>
              <a:t>instance jargon being used that wasn’t familiar to everyone. Hackers tended to think their exp</a:t>
            </a:r>
            <a:r>
              <a:rPr lang="en-GB" sz="1500" dirty="0" smtClean="0"/>
              <a:t>ertise</a:t>
            </a:r>
            <a:r>
              <a:rPr lang="en-GB" sz="1500" baseline="0" dirty="0" smtClean="0"/>
              <a:t> had been made use of rather more than </a:t>
            </a:r>
            <a:r>
              <a:rPr lang="en-GB" sz="1500" u="none" baseline="0" dirty="0" smtClean="0"/>
              <a:t>the subject area experts did, suggesting that there’s some room for improvement </a:t>
            </a:r>
            <a:r>
              <a:rPr lang="en-GB" sz="1500" u="none" strike="noStrike" baseline="0" dirty="0" smtClean="0"/>
              <a:t>in </a:t>
            </a:r>
            <a:r>
              <a:rPr lang="en-GB" sz="1500" u="none" baseline="0" dirty="0" smtClean="0"/>
              <a:t>ensuring everyone is able to contribute </a:t>
            </a:r>
            <a:r>
              <a:rPr lang="en-GB" sz="1500" u="none" baseline="0" dirty="0" smtClean="0"/>
              <a:t>fully</a:t>
            </a:r>
            <a:r>
              <a:rPr lang="en-GB" sz="1500" u="none" baseline="0" dirty="0" smtClean="0"/>
              <a:t>. This was also highlighted by a participant who said that </a:t>
            </a:r>
            <a:r>
              <a:rPr lang="en-GB" sz="1600" i="1" dirty="0" smtClean="0">
                <a:solidFill>
                  <a:srgbClr val="C00000"/>
                </a:solidFill>
              </a:rPr>
              <a:t>It was so valuable to have people with lived experience there and participating, but how [do] you encourage that participation and help it along in that setting…</a:t>
            </a:r>
            <a:endParaRPr lang="en-GB" sz="1500" i="1" u="none" dirty="0" smtClean="0">
              <a:solidFill>
                <a:srgbClr val="C00000"/>
              </a:solidFill>
            </a:endParaRPr>
          </a:p>
          <a:p>
            <a:pPr algn="r"/>
            <a:r>
              <a:rPr lang="en-GB" b="1" dirty="0" smtClean="0">
                <a:solidFill>
                  <a:srgbClr val="FF0000"/>
                </a:solidFill>
              </a:rPr>
              <a:t>....&lt;CLICK&gt;</a:t>
            </a:r>
            <a:endParaRPr lang="en-GB" b="1" dirty="0">
              <a:solidFill>
                <a:srgbClr val="FF0000"/>
              </a:solidFill>
            </a:endParaRPr>
          </a:p>
        </p:txBody>
      </p:sp>
      <p:sp>
        <p:nvSpPr>
          <p:cNvPr id="4" name="Slide Number Placeholder 3"/>
          <p:cNvSpPr>
            <a:spLocks noGrp="1"/>
          </p:cNvSpPr>
          <p:nvPr>
            <p:ph type="sldNum" sz="quarter" idx="10"/>
          </p:nvPr>
        </p:nvSpPr>
        <p:spPr/>
        <p:txBody>
          <a:bodyPr/>
          <a:lstStyle/>
          <a:p>
            <a:fld id="{B754D4DD-D3D8-4BFF-9B90-C099F945FDB4}" type="slidenum">
              <a:rPr lang="en-GB" smtClean="0"/>
              <a:pPr/>
              <a:t>8</a:t>
            </a:fld>
            <a:endParaRPr lang="en-GB" dirty="0"/>
          </a:p>
        </p:txBody>
      </p:sp>
    </p:spTree>
    <p:extLst>
      <p:ext uri="{BB962C8B-B14F-4D97-AF65-F5344CB8AC3E}">
        <p14:creationId xmlns="" xmlns:p14="http://schemas.microsoft.com/office/powerpoint/2010/main" val="2503725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i="0" dirty="0" smtClean="0">
                <a:solidFill>
                  <a:srgbClr val="0070C0"/>
                </a:solidFill>
              </a:rPr>
              <a:t>There’s something of a ‘yin and yang’ to this sort of working together. A key challenge wa</a:t>
            </a:r>
            <a:r>
              <a:rPr lang="en-GB" sz="1500" i="0" baseline="0" dirty="0" smtClean="0">
                <a:solidFill>
                  <a:srgbClr val="0070C0"/>
                </a:solidFill>
              </a:rPr>
              <a:t>s keeping the right balance.  </a:t>
            </a:r>
            <a:r>
              <a:rPr lang="en-GB" sz="1500" kern="1200" dirty="0" smtClean="0">
                <a:solidFill>
                  <a:schemeClr val="tx1"/>
                </a:solidFill>
                <a:effectLst/>
                <a:latin typeface="+mn-lt"/>
                <a:ea typeface="+mn-ea"/>
                <a:cs typeface="+mn-cs"/>
              </a:rPr>
              <a:t>For some participants hackathons are a hobby and something to be enjoyed at their own pace.* For others the topic may be an emotional and personal one, and they will come along with a desire to be productive.  There’s also a need to be open-minded to possible solutions </a:t>
            </a:r>
            <a:r>
              <a:rPr lang="en-GB" sz="1500" kern="1200" dirty="0" smtClean="0">
                <a:solidFill>
                  <a:schemeClr val="tx1"/>
                </a:solidFill>
                <a:effectLst/>
                <a:latin typeface="+mn-lt"/>
                <a:ea typeface="+mn-ea"/>
                <a:cs typeface="+mn-cs"/>
              </a:rPr>
              <a:t>– this is the nature </a:t>
            </a:r>
            <a:r>
              <a:rPr lang="en-GB" sz="1500" kern="1200" dirty="0" smtClean="0">
                <a:solidFill>
                  <a:schemeClr val="tx1"/>
                </a:solidFill>
                <a:effectLst/>
                <a:latin typeface="+mn-lt"/>
                <a:ea typeface="+mn-ea"/>
                <a:cs typeface="+mn-cs"/>
              </a:rPr>
              <a:t>of a hackathon,  but some participants will </a:t>
            </a:r>
            <a:r>
              <a:rPr lang="en-GB" sz="1500" kern="1200" dirty="0" smtClean="0">
                <a:solidFill>
                  <a:schemeClr val="tx1"/>
                </a:solidFill>
                <a:effectLst/>
                <a:latin typeface="+mn-lt"/>
                <a:ea typeface="+mn-ea"/>
                <a:cs typeface="+mn-cs"/>
              </a:rPr>
              <a:t>want to </a:t>
            </a:r>
            <a:r>
              <a:rPr lang="en-GB" sz="1500" kern="1200" dirty="0" smtClean="0">
                <a:solidFill>
                  <a:schemeClr val="tx1"/>
                </a:solidFill>
                <a:effectLst/>
                <a:latin typeface="+mn-lt"/>
                <a:ea typeface="+mn-ea"/>
                <a:cs typeface="+mn-cs"/>
              </a:rPr>
              <a:t>see very specific issues addressed. Participants</a:t>
            </a:r>
            <a:r>
              <a:rPr lang="en-GB" sz="1500" kern="1200" baseline="0" dirty="0" smtClean="0">
                <a:solidFill>
                  <a:schemeClr val="tx1"/>
                </a:solidFill>
                <a:effectLst/>
                <a:latin typeface="+mn-lt"/>
                <a:ea typeface="+mn-ea"/>
                <a:cs typeface="+mn-cs"/>
              </a:rPr>
              <a:t> at this hackathon tended to go between different groups,  which was useful for gaining fresh ideas and perspectives </a:t>
            </a:r>
            <a:r>
              <a:rPr lang="en-GB" sz="1500" u="sng" kern="1200" baseline="0" dirty="0" smtClean="0">
                <a:solidFill>
                  <a:schemeClr val="tx1"/>
                </a:solidFill>
                <a:effectLst/>
                <a:latin typeface="+mn-lt"/>
                <a:ea typeface="+mn-ea"/>
                <a:cs typeface="+mn-cs"/>
              </a:rPr>
              <a:t>but</a:t>
            </a:r>
            <a:r>
              <a:rPr lang="en-GB" sz="1500" kern="1200" baseline="0" dirty="0" smtClean="0">
                <a:solidFill>
                  <a:schemeClr val="tx1"/>
                </a:solidFill>
                <a:effectLst/>
                <a:latin typeface="+mn-lt"/>
                <a:ea typeface="+mn-ea"/>
                <a:cs typeface="+mn-cs"/>
              </a:rPr>
              <a:t> there was a</a:t>
            </a:r>
            <a:r>
              <a:rPr lang="en-GB" sz="1500" kern="1200" dirty="0" smtClean="0">
                <a:solidFill>
                  <a:schemeClr val="tx1"/>
                </a:solidFill>
                <a:effectLst/>
                <a:latin typeface="+mn-lt"/>
                <a:ea typeface="+mn-ea"/>
                <a:cs typeface="+mn-cs"/>
              </a:rPr>
              <a:t> need for some core members to remain in each group to make progress. </a:t>
            </a:r>
          </a:p>
          <a:p>
            <a:r>
              <a:rPr lang="en-GB" sz="1500" kern="1200" dirty="0" smtClean="0">
                <a:solidFill>
                  <a:schemeClr val="tx1"/>
                </a:solidFill>
                <a:effectLst/>
                <a:latin typeface="+mn-lt"/>
                <a:ea typeface="+mn-ea"/>
                <a:cs typeface="+mn-cs"/>
              </a:rPr>
              <a:t>**(pause) </a:t>
            </a:r>
            <a:r>
              <a:rPr lang="en-GB" sz="1500" dirty="0" smtClean="0"/>
              <a:t>We appreciate that our findings are based on </a:t>
            </a:r>
            <a:r>
              <a:rPr lang="en-GB" sz="1500" baseline="0" dirty="0" smtClean="0"/>
              <a:t>one case study and we are unable to say for sure to what extent they are context-dependent…That said </a:t>
            </a:r>
            <a:r>
              <a:rPr lang="en-GB" sz="1500" b="1" baseline="0" dirty="0" smtClean="0">
                <a:solidFill>
                  <a:srgbClr val="FF0000"/>
                </a:solidFill>
              </a:rPr>
              <a:t>.....&lt;CLICK&gt; </a:t>
            </a:r>
            <a:endParaRPr lang="en-GB" sz="1500" b="1" i="0" u="none" strike="noStrike"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500" dirty="0" smtClean="0"/>
          </a:p>
        </p:txBody>
      </p:sp>
      <p:sp>
        <p:nvSpPr>
          <p:cNvPr id="4" name="Slide Number Placeholder 3"/>
          <p:cNvSpPr>
            <a:spLocks noGrp="1"/>
          </p:cNvSpPr>
          <p:nvPr>
            <p:ph type="sldNum" sz="quarter" idx="10"/>
          </p:nvPr>
        </p:nvSpPr>
        <p:spPr/>
        <p:txBody>
          <a:bodyPr/>
          <a:lstStyle/>
          <a:p>
            <a:fld id="{B754D4DD-D3D8-4BFF-9B90-C099F945FDB4}" type="slidenum">
              <a:rPr lang="en-GB" smtClean="0"/>
              <a:pPr/>
              <a:t>9</a:t>
            </a:fld>
            <a:endParaRPr lang="en-GB" dirty="0"/>
          </a:p>
        </p:txBody>
      </p:sp>
    </p:spTree>
    <p:extLst>
      <p:ext uri="{BB962C8B-B14F-4D97-AF65-F5344CB8AC3E}">
        <p14:creationId xmlns="" xmlns:p14="http://schemas.microsoft.com/office/powerpoint/2010/main" val="203984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1412075802"/>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136869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393161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142587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319675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5827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69961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388441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623404380"/>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428936691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E6E45-7B88-4993-BBD5-311E745A0B67}" type="datetimeFigureOut">
              <a:rPr lang="en-GB" smtClean="0"/>
              <a:pPr/>
              <a:t>01/11/2018</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409687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E6E45-7B88-4993-BBD5-311E745A0B67}" type="datetimeFigureOut">
              <a:rPr lang="en-GB" smtClean="0"/>
              <a:pPr/>
              <a:t>01/11/2018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57904-9A66-4F4C-A419-487FC5233584}" type="slidenum">
              <a:rPr lang="en-GB" smtClean="0"/>
              <a:pPr/>
              <a:t>‹#›</a:t>
            </a:fld>
            <a:endParaRPr lang="en-GB" dirty="0"/>
          </a:p>
        </p:txBody>
      </p:sp>
    </p:spTree>
    <p:extLst>
      <p:ext uri="{BB962C8B-B14F-4D97-AF65-F5344CB8AC3E}">
        <p14:creationId xmlns="" xmlns:p14="http://schemas.microsoft.com/office/powerpoint/2010/main" val="307531375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0648" y="1163781"/>
            <a:ext cx="10067555" cy="2025547"/>
          </a:xfrm>
        </p:spPr>
        <p:txBody>
          <a:bodyPr>
            <a:normAutofit/>
          </a:bodyPr>
          <a:lstStyle/>
          <a:p>
            <a:pPr>
              <a:spcBef>
                <a:spcPts val="1800"/>
              </a:spcBef>
            </a:pPr>
            <a:r>
              <a:rPr lang="en-GB" sz="3600" b="1" dirty="0">
                <a:solidFill>
                  <a:srgbClr val="002060"/>
                </a:solidFill>
                <a:latin typeface="Book Antiqua" panose="02040602050305030304" pitchFamily="18" charset="0"/>
              </a:rPr>
              <a:t>What are the features of effective collaboration between </a:t>
            </a:r>
            <a:r>
              <a:rPr lang="en-GB" sz="3600" b="1" dirty="0" smtClean="0">
                <a:solidFill>
                  <a:srgbClr val="002060"/>
                </a:solidFill>
                <a:latin typeface="Book Antiqua" panose="02040602050305030304" pitchFamily="18" charset="0"/>
              </a:rPr>
              <a:t>public health and data scientists? </a:t>
            </a:r>
            <a:r>
              <a:rPr lang="en-GB" sz="3600" b="1" dirty="0" smtClean="0">
                <a:solidFill>
                  <a:srgbClr val="002060"/>
                </a:solidFill>
                <a:latin typeface="Book Antiqua" panose="02040602050305030304" pitchFamily="18" charset="0"/>
              </a:rPr>
              <a:t/>
            </a:r>
            <a:br>
              <a:rPr lang="en-GB" sz="3600" b="1" dirty="0" smtClean="0">
                <a:solidFill>
                  <a:srgbClr val="002060"/>
                </a:solidFill>
                <a:latin typeface="Book Antiqua" panose="02040602050305030304" pitchFamily="18" charset="0"/>
              </a:rPr>
            </a:br>
            <a:r>
              <a:rPr lang="en-GB" sz="900" b="1" dirty="0" smtClean="0">
                <a:latin typeface="Book Antiqua" panose="02040602050305030304" pitchFamily="18" charset="0"/>
              </a:rPr>
              <a:t/>
            </a:r>
            <a:br>
              <a:rPr lang="en-GB" sz="900" b="1" dirty="0" smtClean="0">
                <a:latin typeface="Book Antiqua" panose="02040602050305030304" pitchFamily="18" charset="0"/>
              </a:rPr>
            </a:br>
            <a:r>
              <a:rPr lang="en-GB" sz="3000" i="1" dirty="0" smtClean="0">
                <a:solidFill>
                  <a:srgbClr val="0070C0"/>
                </a:solidFill>
                <a:latin typeface="Book Antiqua" panose="02040602050305030304" pitchFamily="18" charset="0"/>
              </a:rPr>
              <a:t>Evaluation </a:t>
            </a:r>
            <a:r>
              <a:rPr lang="en-GB" sz="3000" i="1" dirty="0">
                <a:solidFill>
                  <a:srgbClr val="0070C0"/>
                </a:solidFill>
                <a:latin typeface="Book Antiqua" panose="02040602050305030304" pitchFamily="18" charset="0"/>
              </a:rPr>
              <a:t>of a h</a:t>
            </a:r>
            <a:r>
              <a:rPr lang="en-GB" sz="3000" i="1" dirty="0" smtClean="0">
                <a:solidFill>
                  <a:srgbClr val="0070C0"/>
                </a:solidFill>
                <a:latin typeface="Book Antiqua" panose="02040602050305030304" pitchFamily="18" charset="0"/>
              </a:rPr>
              <a:t>ackathon </a:t>
            </a:r>
            <a:r>
              <a:rPr lang="en-GB" sz="3000" i="1" dirty="0">
                <a:solidFill>
                  <a:srgbClr val="0070C0"/>
                </a:solidFill>
                <a:latin typeface="Book Antiqua" panose="02040602050305030304" pitchFamily="18" charset="0"/>
              </a:rPr>
              <a:t>addressing society’s relationship with </a:t>
            </a:r>
            <a:r>
              <a:rPr lang="en-GB" sz="3000" i="1" dirty="0" smtClean="0">
                <a:solidFill>
                  <a:srgbClr val="0070C0"/>
                </a:solidFill>
                <a:latin typeface="Book Antiqua" panose="02040602050305030304" pitchFamily="18" charset="0"/>
              </a:rPr>
              <a:t>alcohol</a:t>
            </a:r>
            <a:endParaRPr lang="en-GB" sz="3000" i="1" dirty="0">
              <a:solidFill>
                <a:srgbClr val="0070C0"/>
              </a:solidFill>
              <a:latin typeface="Book Antiqua" panose="02040602050305030304" pitchFamily="18" charset="0"/>
            </a:endParaRPr>
          </a:p>
        </p:txBody>
      </p:sp>
      <p:sp>
        <p:nvSpPr>
          <p:cNvPr id="3" name="Subtitle 2"/>
          <p:cNvSpPr>
            <a:spLocks noGrp="1"/>
          </p:cNvSpPr>
          <p:nvPr>
            <p:ph type="subTitle" idx="1"/>
          </p:nvPr>
        </p:nvSpPr>
        <p:spPr>
          <a:xfrm>
            <a:off x="486888" y="3602038"/>
            <a:ext cx="10865922" cy="1655762"/>
          </a:xfrm>
        </p:spPr>
        <p:txBody>
          <a:bodyPr>
            <a:normAutofit/>
          </a:bodyPr>
          <a:lstStyle/>
          <a:p>
            <a:r>
              <a:rPr lang="en-GB" dirty="0" smtClean="0">
                <a:solidFill>
                  <a:schemeClr val="accent2">
                    <a:lumMod val="75000"/>
                  </a:schemeClr>
                </a:solidFill>
                <a:latin typeface="Book Antiqua" panose="02040602050305030304" pitchFamily="18" charset="0"/>
              </a:rPr>
              <a:t>Emma Davies, Fiona Murray, </a:t>
            </a:r>
            <a:r>
              <a:rPr lang="en-GB" dirty="0">
                <a:solidFill>
                  <a:schemeClr val="accent2">
                    <a:lumMod val="75000"/>
                  </a:schemeClr>
                </a:solidFill>
                <a:latin typeface="Book Antiqua" panose="02040602050305030304" pitchFamily="18" charset="0"/>
              </a:rPr>
              <a:t>Jacqueline Bell, Tara </a:t>
            </a:r>
            <a:r>
              <a:rPr lang="en-GB" dirty="0" smtClean="0">
                <a:solidFill>
                  <a:schemeClr val="accent2">
                    <a:lumMod val="75000"/>
                  </a:schemeClr>
                </a:solidFill>
                <a:latin typeface="Book Antiqua" panose="02040602050305030304" pitchFamily="18" charset="0"/>
              </a:rPr>
              <a:t>Shivaji (NHS Grampian)</a:t>
            </a:r>
          </a:p>
          <a:p>
            <a:r>
              <a:rPr lang="en-GB" dirty="0" smtClean="0">
                <a:solidFill>
                  <a:schemeClr val="accent2">
                    <a:lumMod val="75000"/>
                  </a:schemeClr>
                </a:solidFill>
                <a:latin typeface="Book Antiqua" panose="02040602050305030304" pitchFamily="18" charset="0"/>
              </a:rPr>
              <a:t>Wayne Gault (Aberdeenshire Alcohol and Drug Partnership)</a:t>
            </a:r>
            <a:endParaRPr lang="en-GB" dirty="0">
              <a:solidFill>
                <a:schemeClr val="accent2">
                  <a:lumMod val="75000"/>
                </a:schemeClr>
              </a:solidFill>
              <a:latin typeface="Book Antiqua" panose="02040602050305030304" pitchFamily="18" charset="0"/>
            </a:endParaRPr>
          </a:p>
          <a:p>
            <a:r>
              <a:rPr lang="en-GB" dirty="0" smtClean="0">
                <a:solidFill>
                  <a:schemeClr val="accent2">
                    <a:lumMod val="75000"/>
                  </a:schemeClr>
                </a:solidFill>
                <a:latin typeface="Book Antiqua" panose="02040602050305030304" pitchFamily="18" charset="0"/>
              </a:rPr>
              <a:t>Ian Watt (Code The City)</a:t>
            </a:r>
          </a:p>
          <a:p>
            <a:endParaRPr lang="en-GB" dirty="0" smtClean="0">
              <a:solidFill>
                <a:srgbClr val="FF0000"/>
              </a:solidFill>
            </a:endParaRPr>
          </a:p>
        </p:txBody>
      </p:sp>
      <p:pic>
        <p:nvPicPr>
          <p:cNvPr id="4" name="Picture 3"/>
          <p:cNvPicPr>
            <a:picLocks noChangeAspect="1"/>
          </p:cNvPicPr>
          <p:nvPr/>
        </p:nvPicPr>
        <p:blipFill>
          <a:blip r:embed="rId3" cstate="print"/>
          <a:stretch>
            <a:fillRect/>
          </a:stretch>
        </p:blipFill>
        <p:spPr>
          <a:xfrm>
            <a:off x="890648" y="5490427"/>
            <a:ext cx="2241733" cy="767386"/>
          </a:xfrm>
          <a:prstGeom prst="rect">
            <a:avLst/>
          </a:prstGeom>
        </p:spPr>
      </p:pic>
      <p:pic>
        <p:nvPicPr>
          <p:cNvPr id="6" name="Picture 5"/>
          <p:cNvPicPr>
            <a:picLocks noChangeAspect="1"/>
          </p:cNvPicPr>
          <p:nvPr/>
        </p:nvPicPr>
        <p:blipFill>
          <a:blip r:embed="rId4" cstate="print"/>
          <a:stretch>
            <a:fillRect/>
          </a:stretch>
        </p:blipFill>
        <p:spPr>
          <a:xfrm>
            <a:off x="6650181" y="5472682"/>
            <a:ext cx="1218716" cy="939825"/>
          </a:xfrm>
          <a:prstGeom prst="rect">
            <a:avLst/>
          </a:prstGeom>
        </p:spPr>
      </p:pic>
      <p:pic>
        <p:nvPicPr>
          <p:cNvPr id="7" name="Picture 6"/>
          <p:cNvPicPr>
            <a:picLocks noChangeAspect="1"/>
          </p:cNvPicPr>
          <p:nvPr/>
        </p:nvPicPr>
        <p:blipFill>
          <a:blip r:embed="rId5" cstate="print"/>
          <a:stretch>
            <a:fillRect/>
          </a:stretch>
        </p:blipFill>
        <p:spPr>
          <a:xfrm>
            <a:off x="9001496" y="5289260"/>
            <a:ext cx="1956707" cy="1208554"/>
          </a:xfrm>
          <a:prstGeom prst="rect">
            <a:avLst/>
          </a:prstGeom>
        </p:spPr>
      </p:pic>
      <p:pic>
        <p:nvPicPr>
          <p:cNvPr id="8" name="Picture 7"/>
          <p:cNvPicPr>
            <a:picLocks noChangeAspect="1"/>
          </p:cNvPicPr>
          <p:nvPr/>
        </p:nvPicPr>
        <p:blipFill>
          <a:blip r:embed="rId6" cstate="print"/>
          <a:stretch>
            <a:fillRect/>
          </a:stretch>
        </p:blipFill>
        <p:spPr>
          <a:xfrm>
            <a:off x="3920237" y="5472682"/>
            <a:ext cx="1790773" cy="964856"/>
          </a:xfrm>
          <a:prstGeom prst="rect">
            <a:avLst/>
          </a:prstGeom>
        </p:spPr>
      </p:pic>
    </p:spTree>
    <p:extLst>
      <p:ext uri="{BB962C8B-B14F-4D97-AF65-F5344CB8AC3E}">
        <p14:creationId xmlns="" xmlns:p14="http://schemas.microsoft.com/office/powerpoint/2010/main" val="2227965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Suggested ways forward</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838200" y="1350611"/>
            <a:ext cx="10515600" cy="4931435"/>
          </a:xfrm>
        </p:spPr>
        <p:txBody>
          <a:bodyPr/>
          <a:lstStyle/>
          <a:p>
            <a:pPr fontAlgn="t">
              <a:lnSpc>
                <a:spcPct val="150000"/>
              </a:lnSpc>
            </a:pPr>
            <a:r>
              <a:rPr lang="en-GB" sz="3000" dirty="0">
                <a:solidFill>
                  <a:srgbClr val="0070C0"/>
                </a:solidFill>
                <a:latin typeface="Book Antiqua" panose="02040602050305030304" pitchFamily="18" charset="0"/>
              </a:rPr>
              <a:t>M</a:t>
            </a:r>
            <a:r>
              <a:rPr lang="en-GB" sz="3000" dirty="0" smtClean="0">
                <a:solidFill>
                  <a:srgbClr val="0070C0"/>
                </a:solidFill>
                <a:latin typeface="Book Antiqua" panose="02040602050305030304" pitchFamily="18" charset="0"/>
              </a:rPr>
              <a:t>utual understanding</a:t>
            </a:r>
          </a:p>
          <a:p>
            <a:pPr lvl="1" fontAlgn="t">
              <a:lnSpc>
                <a:spcPct val="150000"/>
              </a:lnSpc>
              <a:buFontTx/>
              <a:buChar char="-"/>
            </a:pPr>
            <a:r>
              <a:rPr lang="en-GB" sz="3000" dirty="0" smtClean="0">
                <a:solidFill>
                  <a:srgbClr val="0070C0"/>
                </a:solidFill>
                <a:latin typeface="Book Antiqua" panose="02040602050305030304" pitchFamily="18" charset="0"/>
              </a:rPr>
              <a:t>aim and process prior to the event</a:t>
            </a:r>
          </a:p>
          <a:p>
            <a:pPr lvl="1" fontAlgn="t">
              <a:lnSpc>
                <a:spcPct val="150000"/>
              </a:lnSpc>
              <a:buFontTx/>
              <a:buChar char="-"/>
            </a:pPr>
            <a:r>
              <a:rPr lang="en-GB" sz="3000" dirty="0" smtClean="0">
                <a:solidFill>
                  <a:srgbClr val="0070C0"/>
                </a:solidFill>
                <a:latin typeface="Book Antiqua" panose="02040602050305030304" pitchFamily="18" charset="0"/>
              </a:rPr>
              <a:t>group’s skill set and experience</a:t>
            </a:r>
            <a:endParaRPr lang="en-GB" sz="3000" dirty="0">
              <a:solidFill>
                <a:srgbClr val="0070C0"/>
              </a:solidFill>
              <a:latin typeface="Book Antiqua" panose="02040602050305030304" pitchFamily="18" charset="0"/>
            </a:endParaRPr>
          </a:p>
          <a:p>
            <a:pPr fontAlgn="t">
              <a:lnSpc>
                <a:spcPct val="150000"/>
              </a:lnSpc>
            </a:pPr>
            <a:r>
              <a:rPr lang="en-GB" sz="3000" dirty="0">
                <a:solidFill>
                  <a:srgbClr val="0070C0"/>
                </a:solidFill>
                <a:latin typeface="Book Antiqua" panose="02040602050305030304" pitchFamily="18" charset="0"/>
              </a:rPr>
              <a:t>G</a:t>
            </a:r>
            <a:r>
              <a:rPr lang="en-GB" sz="3000" dirty="0" smtClean="0">
                <a:solidFill>
                  <a:srgbClr val="0070C0"/>
                </a:solidFill>
                <a:latin typeface="Book Antiqua" panose="02040602050305030304" pitchFamily="18" charset="0"/>
              </a:rPr>
              <a:t>roup facilitators</a:t>
            </a:r>
          </a:p>
          <a:p>
            <a:pPr fontAlgn="t">
              <a:lnSpc>
                <a:spcPct val="150000"/>
              </a:lnSpc>
            </a:pPr>
            <a:r>
              <a:rPr lang="en-GB" sz="3000" dirty="0" smtClean="0">
                <a:solidFill>
                  <a:srgbClr val="0070C0"/>
                </a:solidFill>
                <a:latin typeface="Book Antiqua" panose="02040602050305030304" pitchFamily="18" charset="0"/>
              </a:rPr>
              <a:t>Use of shared tools and materials</a:t>
            </a:r>
          </a:p>
          <a:p>
            <a:pPr fontAlgn="t">
              <a:lnSpc>
                <a:spcPct val="150000"/>
              </a:lnSpc>
            </a:pPr>
            <a:r>
              <a:rPr lang="en-GB" sz="3000" dirty="0" smtClean="0">
                <a:solidFill>
                  <a:srgbClr val="0070C0"/>
                </a:solidFill>
                <a:latin typeface="Book Antiqua" panose="02040602050305030304" pitchFamily="18" charset="0"/>
              </a:rPr>
              <a:t>Further evaluation of public health hackathons</a:t>
            </a:r>
            <a:endParaRPr lang="en-GB" sz="3000" dirty="0">
              <a:solidFill>
                <a:srgbClr val="0070C0"/>
              </a:solidFill>
              <a:latin typeface="Book Antiqua" panose="02040602050305030304" pitchFamily="18" charset="0"/>
            </a:endParaRPr>
          </a:p>
          <a:p>
            <a:endParaRPr lang="en-GB" dirty="0"/>
          </a:p>
        </p:txBody>
      </p:sp>
    </p:spTree>
    <p:extLst>
      <p:ext uri="{BB962C8B-B14F-4D97-AF65-F5344CB8AC3E}">
        <p14:creationId xmlns="" xmlns:p14="http://schemas.microsoft.com/office/powerpoint/2010/main" val="3540857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Conclusion</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Autofit/>
          </a:bodyPr>
          <a:lstStyle/>
          <a:p>
            <a:pPr>
              <a:lnSpc>
                <a:spcPct val="100000"/>
              </a:lnSpc>
            </a:pPr>
            <a:r>
              <a:rPr lang="en-GB" sz="4000" dirty="0" smtClean="0">
                <a:solidFill>
                  <a:srgbClr val="0070C0"/>
                </a:solidFill>
                <a:latin typeface="Book Antiqua" panose="02040602050305030304" pitchFamily="18" charset="0"/>
              </a:rPr>
              <a:t>Can </a:t>
            </a:r>
            <a:r>
              <a:rPr lang="en-GB" sz="4000" dirty="0">
                <a:solidFill>
                  <a:srgbClr val="0070C0"/>
                </a:solidFill>
                <a:latin typeface="Book Antiqua" panose="02040602050305030304" pitchFamily="18" charset="0"/>
              </a:rPr>
              <a:t>help </a:t>
            </a:r>
            <a:r>
              <a:rPr lang="en-GB" sz="4000" dirty="0" smtClean="0">
                <a:solidFill>
                  <a:srgbClr val="0070C0"/>
                </a:solidFill>
                <a:latin typeface="Book Antiqua" panose="02040602050305030304" pitchFamily="18" charset="0"/>
              </a:rPr>
              <a:t>address </a:t>
            </a:r>
            <a:r>
              <a:rPr lang="en-GB" sz="4000" dirty="0">
                <a:solidFill>
                  <a:srgbClr val="0070C0"/>
                </a:solidFill>
                <a:latin typeface="Book Antiqua" panose="02040602050305030304" pitchFamily="18" charset="0"/>
              </a:rPr>
              <a:t>intractable public health </a:t>
            </a:r>
            <a:r>
              <a:rPr lang="en-GB" sz="4000" dirty="0" smtClean="0">
                <a:solidFill>
                  <a:srgbClr val="0070C0"/>
                </a:solidFill>
                <a:latin typeface="Book Antiqua" panose="02040602050305030304" pitchFamily="18" charset="0"/>
              </a:rPr>
              <a:t>problems</a:t>
            </a:r>
          </a:p>
          <a:p>
            <a:pPr>
              <a:lnSpc>
                <a:spcPct val="100000"/>
              </a:lnSpc>
            </a:pPr>
            <a:r>
              <a:rPr lang="en-GB" sz="4000" dirty="0">
                <a:solidFill>
                  <a:srgbClr val="0070C0"/>
                </a:solidFill>
                <a:latin typeface="Book Antiqua" panose="02040602050305030304" pitchFamily="18" charset="0"/>
              </a:rPr>
              <a:t>P</a:t>
            </a:r>
            <a:r>
              <a:rPr lang="en-GB" sz="4000" dirty="0" smtClean="0">
                <a:solidFill>
                  <a:srgbClr val="0070C0"/>
                </a:solidFill>
                <a:latin typeface="Book Antiqua" panose="02040602050305030304" pitchFamily="18" charset="0"/>
              </a:rPr>
              <a:t>rovide </a:t>
            </a:r>
            <a:r>
              <a:rPr lang="en-GB" sz="4000" dirty="0">
                <a:solidFill>
                  <a:srgbClr val="0070C0"/>
                </a:solidFill>
                <a:latin typeface="Book Antiqua" panose="02040602050305030304" pitchFamily="18" charset="0"/>
              </a:rPr>
              <a:t>a methodological </a:t>
            </a:r>
            <a:r>
              <a:rPr lang="en-GB" sz="4000" dirty="0" smtClean="0">
                <a:solidFill>
                  <a:srgbClr val="0070C0"/>
                </a:solidFill>
                <a:latin typeface="Book Antiqua" panose="02040602050305030304" pitchFamily="18" charset="0"/>
              </a:rPr>
              <a:t>advance</a:t>
            </a:r>
          </a:p>
          <a:p>
            <a:pPr>
              <a:lnSpc>
                <a:spcPct val="100000"/>
              </a:lnSpc>
            </a:pPr>
            <a:r>
              <a:rPr lang="en-GB" sz="4000" dirty="0">
                <a:solidFill>
                  <a:srgbClr val="0070C0"/>
                </a:solidFill>
                <a:latin typeface="Book Antiqua" panose="02040602050305030304" pitchFamily="18" charset="0"/>
              </a:rPr>
              <a:t>P</a:t>
            </a:r>
            <a:r>
              <a:rPr lang="en-GB" sz="4000" dirty="0" smtClean="0">
                <a:solidFill>
                  <a:srgbClr val="0070C0"/>
                </a:solidFill>
                <a:latin typeface="Book Antiqua" panose="02040602050305030304" pitchFamily="18" charset="0"/>
              </a:rPr>
              <a:t>otential </a:t>
            </a:r>
            <a:r>
              <a:rPr lang="en-GB" sz="4000" dirty="0">
                <a:solidFill>
                  <a:srgbClr val="0070C0"/>
                </a:solidFill>
                <a:latin typeface="Book Antiqua" panose="02040602050305030304" pitchFamily="18" charset="0"/>
              </a:rPr>
              <a:t>for broad public health </a:t>
            </a:r>
            <a:r>
              <a:rPr lang="en-GB" sz="4000" dirty="0" smtClean="0">
                <a:solidFill>
                  <a:srgbClr val="0070C0"/>
                </a:solidFill>
                <a:latin typeface="Book Antiqua" panose="02040602050305030304" pitchFamily="18" charset="0"/>
              </a:rPr>
              <a:t>application</a:t>
            </a:r>
          </a:p>
          <a:p>
            <a:pPr>
              <a:lnSpc>
                <a:spcPct val="100000"/>
              </a:lnSpc>
            </a:pPr>
            <a:r>
              <a:rPr lang="en-GB" sz="4000" dirty="0" smtClean="0">
                <a:solidFill>
                  <a:srgbClr val="0070C0"/>
                </a:solidFill>
                <a:latin typeface="Book Antiqua" panose="02040602050305030304" pitchFamily="18" charset="0"/>
              </a:rPr>
              <a:t>The findings provide </a:t>
            </a:r>
            <a:r>
              <a:rPr lang="en-GB" sz="4000" dirty="0">
                <a:solidFill>
                  <a:srgbClr val="0070C0"/>
                </a:solidFill>
                <a:latin typeface="Book Antiqua" panose="02040602050305030304" pitchFamily="18" charset="0"/>
              </a:rPr>
              <a:t>insight into </a:t>
            </a:r>
            <a:r>
              <a:rPr lang="en-GB" sz="4000" dirty="0" smtClean="0">
                <a:solidFill>
                  <a:srgbClr val="0070C0"/>
                </a:solidFill>
                <a:latin typeface="Book Antiqua" panose="02040602050305030304" pitchFamily="18" charset="0"/>
              </a:rPr>
              <a:t>fostering collaboration</a:t>
            </a:r>
            <a:endParaRPr lang="en-GB" sz="4000" dirty="0">
              <a:solidFill>
                <a:srgbClr val="0070C0"/>
              </a:solidFill>
              <a:latin typeface="Book Antiqua" panose="02040602050305030304" pitchFamily="18" charset="0"/>
            </a:endParaRPr>
          </a:p>
        </p:txBody>
      </p:sp>
    </p:spTree>
    <p:extLst>
      <p:ext uri="{BB962C8B-B14F-4D97-AF65-F5344CB8AC3E}">
        <p14:creationId xmlns="" xmlns:p14="http://schemas.microsoft.com/office/powerpoint/2010/main" val="1392255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5938" y="1300162"/>
            <a:ext cx="9129712" cy="2308324"/>
          </a:xfrm>
          <a:prstGeom prst="rect">
            <a:avLst/>
          </a:prstGeom>
        </p:spPr>
        <p:txBody>
          <a:bodyPr wrap="square">
            <a:spAutoFit/>
          </a:bodyPr>
          <a:lstStyle/>
          <a:p>
            <a:r>
              <a:rPr lang="en-GB" sz="7200" i="1" dirty="0" smtClean="0">
                <a:solidFill>
                  <a:srgbClr val="0070C0"/>
                </a:solidFill>
              </a:rPr>
              <a:t>“...opens folks minds to the potential”</a:t>
            </a:r>
            <a:r>
              <a:rPr lang="en-GB" sz="7200" dirty="0" smtClean="0">
                <a:solidFill>
                  <a:srgbClr val="0070C0"/>
                </a:solidFill>
              </a:rPr>
              <a:t> (P2)</a:t>
            </a:r>
            <a:endParaRPr lang="en-GB" sz="7200" dirty="0">
              <a:solidFill>
                <a:srgbClr val="0070C0"/>
              </a:solidFill>
            </a:endParaRPr>
          </a:p>
        </p:txBody>
      </p:sp>
    </p:spTree>
    <p:extLst>
      <p:ext uri="{BB962C8B-B14F-4D97-AF65-F5344CB8AC3E}">
        <p14:creationId xmlns="" xmlns:p14="http://schemas.microsoft.com/office/powerpoint/2010/main" val="395241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23" descr="C:\Users\murraf1\AppData\Local\Microsoft\Windows\Temporary Internet Files\Content.IE5\6A2TEM8E\walkmap[1].gif"/>
          <p:cNvPicPr>
            <a:picLocks noChangeAspect="1" noChangeArrowheads="1"/>
          </p:cNvPicPr>
          <p:nvPr/>
        </p:nvPicPr>
        <p:blipFill>
          <a:blip r:embed="rId3" cstate="print"/>
          <a:srcRect/>
          <a:stretch>
            <a:fillRect/>
          </a:stretch>
        </p:blipFill>
        <p:spPr bwMode="auto">
          <a:xfrm>
            <a:off x="421759" y="464234"/>
            <a:ext cx="6096726" cy="4290646"/>
          </a:xfrm>
          <a:prstGeom prst="rect">
            <a:avLst/>
          </a:prstGeom>
          <a:noFill/>
          <a:ln>
            <a:solidFill>
              <a:srgbClr val="0000FF"/>
            </a:solidFill>
          </a:ln>
        </p:spPr>
      </p:pic>
      <p:pic>
        <p:nvPicPr>
          <p:cNvPr id="1050" name="Picture 26" descr="C:\Users\murraf1\AppData\Local\Microsoft\Windows\Temporary Internet Files\Content.IE5\9EE1YKAW\Animation10[1].gif"/>
          <p:cNvPicPr>
            <a:picLocks noChangeAspect="1" noChangeArrowheads="1" noCrop="1"/>
          </p:cNvPicPr>
          <p:nvPr/>
        </p:nvPicPr>
        <p:blipFill>
          <a:blip r:embed="rId4" cstate="print"/>
          <a:srcRect/>
          <a:stretch>
            <a:fillRect/>
          </a:stretch>
        </p:blipFill>
        <p:spPr bwMode="auto">
          <a:xfrm>
            <a:off x="5106572" y="2416803"/>
            <a:ext cx="3565647" cy="4441197"/>
          </a:xfrm>
          <a:prstGeom prst="rect">
            <a:avLst/>
          </a:prstGeom>
          <a:noFill/>
          <a:ln>
            <a:solidFill>
              <a:srgbClr val="0000FF"/>
            </a:solidFill>
          </a:ln>
        </p:spPr>
      </p:pic>
      <p:pic>
        <p:nvPicPr>
          <p:cNvPr id="1051" name="Picture 27" descr="C:\Users\murraf1\AppData\Local\Microsoft\Windows\Temporary Internet Files\Content.IE5\A8GE9TEB\can-306429_960_720[1].png"/>
          <p:cNvPicPr>
            <a:picLocks noChangeAspect="1" noChangeArrowheads="1"/>
          </p:cNvPicPr>
          <p:nvPr/>
        </p:nvPicPr>
        <p:blipFill>
          <a:blip r:embed="rId5" cstate="print"/>
          <a:srcRect/>
          <a:stretch>
            <a:fillRect/>
          </a:stretch>
        </p:blipFill>
        <p:spPr bwMode="auto">
          <a:xfrm rot="1200000">
            <a:off x="8958464" y="282893"/>
            <a:ext cx="2494158" cy="4763379"/>
          </a:xfrm>
          <a:prstGeom prst="rect">
            <a:avLst/>
          </a:prstGeom>
          <a:noFill/>
          <a:ln>
            <a:solidFill>
              <a:srgbClr val="0000FF"/>
            </a:solidFill>
          </a:ln>
        </p:spPr>
      </p:pic>
      <p:pic>
        <p:nvPicPr>
          <p:cNvPr id="1055" name="Picture 31" descr="C:\Users\murraf1\AppData\Local\Microsoft\Windows\Temporary Internet Files\Content.IE5\YH9C06DJ\pinkrabbit[1].png"/>
          <p:cNvPicPr>
            <a:picLocks noChangeAspect="1" noChangeArrowheads="1"/>
          </p:cNvPicPr>
          <p:nvPr/>
        </p:nvPicPr>
        <p:blipFill>
          <a:blip r:embed="rId6" cstate="print"/>
          <a:srcRect/>
          <a:stretch>
            <a:fillRect/>
          </a:stretch>
        </p:blipFill>
        <p:spPr bwMode="auto">
          <a:xfrm rot="1260000">
            <a:off x="9027422" y="1856742"/>
            <a:ext cx="2054953" cy="2110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What do we mean by a ‘hack’?</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838200" y="1825625"/>
            <a:ext cx="10515600" cy="1606344"/>
          </a:xfrm>
        </p:spPr>
        <p:txBody>
          <a:bodyPr>
            <a:normAutofit/>
          </a:bodyPr>
          <a:lstStyle/>
          <a:p>
            <a:r>
              <a:rPr lang="en-GB" sz="3000" dirty="0" smtClean="0">
                <a:solidFill>
                  <a:srgbClr val="0070C0"/>
                </a:solidFill>
                <a:latin typeface="Book Antiqua" panose="02040602050305030304" pitchFamily="18" charset="0"/>
              </a:rPr>
              <a:t>Finding tech-based solutions</a:t>
            </a:r>
          </a:p>
          <a:p>
            <a:r>
              <a:rPr lang="en-GB" sz="3000" dirty="0" smtClean="0">
                <a:solidFill>
                  <a:srgbClr val="0070C0"/>
                </a:solidFill>
                <a:latin typeface="Book Antiqua" panose="02040602050305030304" pitchFamily="18" charset="0"/>
              </a:rPr>
              <a:t>Using freely available data</a:t>
            </a:r>
          </a:p>
        </p:txBody>
      </p:sp>
      <p:pic>
        <p:nvPicPr>
          <p:cNvPr id="4" name="Picture 3"/>
          <p:cNvPicPr>
            <a:picLocks noChangeAspect="1"/>
          </p:cNvPicPr>
          <p:nvPr/>
        </p:nvPicPr>
        <p:blipFill rotWithShape="1">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Lst>
          </a:blip>
          <a:srcRect t="6357"/>
          <a:stretch/>
        </p:blipFill>
        <p:spPr>
          <a:xfrm>
            <a:off x="2079394" y="3740726"/>
            <a:ext cx="8033211" cy="2560889"/>
          </a:xfrm>
          <a:prstGeom prst="rect">
            <a:avLst/>
          </a:prstGeom>
        </p:spPr>
      </p:pic>
    </p:spTree>
    <p:extLst>
      <p:ext uri="{BB962C8B-B14F-4D97-AF65-F5344CB8AC3E}">
        <p14:creationId xmlns="" xmlns:p14="http://schemas.microsoft.com/office/powerpoint/2010/main" val="269911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What is a hackathon? Case </a:t>
            </a:r>
            <a:r>
              <a:rPr lang="en-GB" b="1" dirty="0">
                <a:solidFill>
                  <a:srgbClr val="002060"/>
                </a:solidFill>
                <a:latin typeface="Book Antiqua" panose="02040602050305030304" pitchFamily="18" charset="0"/>
              </a:rPr>
              <a:t>study: society’s relationship with alcohol</a:t>
            </a:r>
            <a:endParaRPr lang="en-GB" dirty="0"/>
          </a:p>
        </p:txBody>
      </p:sp>
      <p:sp>
        <p:nvSpPr>
          <p:cNvPr id="3" name="Content Placeholder 2"/>
          <p:cNvSpPr>
            <a:spLocks noGrp="1"/>
          </p:cNvSpPr>
          <p:nvPr>
            <p:ph idx="1"/>
          </p:nvPr>
        </p:nvSpPr>
        <p:spPr>
          <a:xfrm>
            <a:off x="838200" y="1825625"/>
            <a:ext cx="10515600" cy="1551756"/>
          </a:xfrm>
        </p:spPr>
        <p:txBody>
          <a:bodyPr>
            <a:noAutofit/>
          </a:bodyPr>
          <a:lstStyle/>
          <a:p>
            <a:r>
              <a:rPr lang="en-GB" sz="3000" dirty="0">
                <a:solidFill>
                  <a:srgbClr val="0070C0"/>
                </a:solidFill>
                <a:latin typeface="Book Antiqua" panose="02040602050305030304" pitchFamily="18" charset="0"/>
              </a:rPr>
              <a:t>Intensive</a:t>
            </a:r>
          </a:p>
          <a:p>
            <a:r>
              <a:rPr lang="en-GB" sz="3000" dirty="0">
                <a:solidFill>
                  <a:srgbClr val="0070C0"/>
                </a:solidFill>
                <a:latin typeface="Book Antiqua" panose="02040602050305030304" pitchFamily="18" charset="0"/>
              </a:rPr>
              <a:t>Multidisciplinary – ‘hackers’ and subject area experts</a:t>
            </a:r>
          </a:p>
          <a:p>
            <a:r>
              <a:rPr lang="en-GB" sz="3000" dirty="0" smtClean="0">
                <a:solidFill>
                  <a:srgbClr val="0070C0"/>
                </a:solidFill>
                <a:latin typeface="Book Antiqua" panose="02040602050305030304" pitchFamily="18" charset="0"/>
              </a:rPr>
              <a:t>Innovative</a:t>
            </a:r>
            <a:endParaRPr lang="en-GB" sz="3000" dirty="0">
              <a:solidFill>
                <a:srgbClr val="0070C0"/>
              </a:solidFill>
              <a:latin typeface="Book Antiqua" panose="02040602050305030304" pitchFamily="18" charset="0"/>
            </a:endParaRPr>
          </a:p>
        </p:txBody>
      </p:sp>
      <p:pic>
        <p:nvPicPr>
          <p:cNvPr id="4" name="Picture 3"/>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20000"/>
                    </a14:imgEffect>
                  </a14:imgLayer>
                </a14:imgProps>
              </a:ext>
            </a:extLst>
          </a:blip>
          <a:stretch>
            <a:fillRect/>
          </a:stretch>
        </p:blipFill>
        <p:spPr>
          <a:xfrm>
            <a:off x="2002100" y="3547116"/>
            <a:ext cx="7544279" cy="2712731"/>
          </a:xfrm>
          <a:prstGeom prst="rect">
            <a:avLst/>
          </a:prstGeom>
        </p:spPr>
      </p:pic>
    </p:spTree>
    <p:extLst>
      <p:ext uri="{BB962C8B-B14F-4D97-AF65-F5344CB8AC3E}">
        <p14:creationId xmlns="" xmlns:p14="http://schemas.microsoft.com/office/powerpoint/2010/main" val="240575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How do we best use a hackathon?</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p:txBody>
          <a:bodyPr>
            <a:normAutofit/>
          </a:bodyPr>
          <a:lstStyle/>
          <a:p>
            <a:pPr>
              <a:lnSpc>
                <a:spcPct val="150000"/>
              </a:lnSpc>
            </a:pPr>
            <a:r>
              <a:rPr lang="en-GB" sz="4000" dirty="0" smtClean="0">
                <a:solidFill>
                  <a:srgbClr val="0070C0"/>
                </a:solidFill>
                <a:latin typeface="Book Antiqua" panose="02040602050305030304" pitchFamily="18" charset="0"/>
              </a:rPr>
              <a:t>Limited available literature</a:t>
            </a:r>
          </a:p>
          <a:p>
            <a:pPr>
              <a:lnSpc>
                <a:spcPct val="150000"/>
              </a:lnSpc>
            </a:pPr>
            <a:r>
              <a:rPr lang="en-GB" sz="4000" dirty="0" smtClean="0">
                <a:solidFill>
                  <a:srgbClr val="0070C0"/>
                </a:solidFill>
                <a:latin typeface="Book Antiqua" panose="02040602050305030304" pitchFamily="18" charset="0"/>
              </a:rPr>
              <a:t>Public </a:t>
            </a:r>
            <a:r>
              <a:rPr lang="en-GB" sz="4000" dirty="0">
                <a:solidFill>
                  <a:srgbClr val="0070C0"/>
                </a:solidFill>
                <a:latin typeface="Book Antiqua" panose="02040602050305030304" pitchFamily="18" charset="0"/>
              </a:rPr>
              <a:t>health </a:t>
            </a:r>
            <a:r>
              <a:rPr lang="en-GB" sz="4000" dirty="0" smtClean="0">
                <a:solidFill>
                  <a:srgbClr val="0070C0"/>
                </a:solidFill>
                <a:latin typeface="Book Antiqua" panose="02040602050305030304" pitchFamily="18" charset="0"/>
              </a:rPr>
              <a:t>problems are complex</a:t>
            </a:r>
          </a:p>
          <a:p>
            <a:pPr>
              <a:lnSpc>
                <a:spcPct val="150000"/>
              </a:lnSpc>
            </a:pPr>
            <a:r>
              <a:rPr lang="en-GB" sz="4000" dirty="0" smtClean="0">
                <a:solidFill>
                  <a:srgbClr val="0070C0"/>
                </a:solidFill>
                <a:latin typeface="Book Antiqua" panose="02040602050305030304" pitchFamily="18" charset="0"/>
              </a:rPr>
              <a:t>Aim: To identify features of an effective public health hackathon</a:t>
            </a:r>
            <a:endParaRPr lang="en-GB" sz="4000" dirty="0">
              <a:solidFill>
                <a:srgbClr val="0070C0"/>
              </a:solidFill>
              <a:latin typeface="Book Antiqua" panose="02040602050305030304" pitchFamily="18" charset="0"/>
            </a:endParaRPr>
          </a:p>
        </p:txBody>
      </p:sp>
    </p:spTree>
    <p:extLst>
      <p:ext uri="{BB962C8B-B14F-4D97-AF65-F5344CB8AC3E}">
        <p14:creationId xmlns="" xmlns:p14="http://schemas.microsoft.com/office/powerpoint/2010/main" val="374178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Methods</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838200" y="1550699"/>
            <a:ext cx="10515600" cy="4351338"/>
          </a:xfrm>
        </p:spPr>
        <p:txBody>
          <a:bodyPr>
            <a:normAutofit/>
          </a:bodyPr>
          <a:lstStyle/>
          <a:p>
            <a:pPr marL="0" indent="0">
              <a:lnSpc>
                <a:spcPct val="150000"/>
              </a:lnSpc>
            </a:pPr>
            <a:r>
              <a:rPr lang="en-GB" sz="3600" dirty="0">
                <a:solidFill>
                  <a:srgbClr val="0070C0"/>
                </a:solidFill>
                <a:latin typeface="Book Antiqua" panose="02040602050305030304" pitchFamily="18" charset="0"/>
              </a:rPr>
              <a:t>Electronic pre- and post-event </a:t>
            </a:r>
            <a:r>
              <a:rPr lang="en-GB" sz="3600" dirty="0" smtClean="0">
                <a:solidFill>
                  <a:srgbClr val="0070C0"/>
                </a:solidFill>
                <a:latin typeface="Book Antiqua" panose="02040602050305030304" pitchFamily="18" charset="0"/>
              </a:rPr>
              <a:t>questionnaires</a:t>
            </a:r>
          </a:p>
          <a:p>
            <a:pPr marL="0" indent="0">
              <a:lnSpc>
                <a:spcPct val="150000"/>
              </a:lnSpc>
            </a:pPr>
            <a:r>
              <a:rPr lang="en-GB" sz="3600" dirty="0" smtClean="0">
                <a:solidFill>
                  <a:srgbClr val="0070C0"/>
                </a:solidFill>
                <a:latin typeface="Book Antiqua" panose="02040602050305030304" pitchFamily="18" charset="0"/>
              </a:rPr>
              <a:t>Semi-structured interviews</a:t>
            </a:r>
          </a:p>
          <a:p>
            <a:pPr marL="0" indent="0">
              <a:lnSpc>
                <a:spcPct val="150000"/>
              </a:lnSpc>
            </a:pPr>
            <a:r>
              <a:rPr lang="en-GB" sz="3600" dirty="0" smtClean="0">
                <a:solidFill>
                  <a:srgbClr val="0070C0"/>
                </a:solidFill>
                <a:latin typeface="Book Antiqua" panose="02040602050305030304" pitchFamily="18" charset="0"/>
              </a:rPr>
              <a:t>Thematic analysis</a:t>
            </a:r>
            <a:endParaRPr lang="en-GB" sz="3600" dirty="0">
              <a:solidFill>
                <a:srgbClr val="0070C0"/>
              </a:solidFill>
              <a:latin typeface="Book Antiqua" panose="02040602050305030304" pitchFamily="18" charset="0"/>
            </a:endParaRPr>
          </a:p>
        </p:txBody>
      </p:sp>
      <p:pic>
        <p:nvPicPr>
          <p:cNvPr id="4" name="Picture 3" descr="20181005_133518 (2).jpg"/>
          <p:cNvPicPr>
            <a:picLocks noChangeAspect="1"/>
          </p:cNvPicPr>
          <p:nvPr/>
        </p:nvPicPr>
        <p:blipFill>
          <a:blip r:embed="rId3" cstate="print"/>
          <a:stretch>
            <a:fillRect/>
          </a:stretch>
        </p:blipFill>
        <p:spPr>
          <a:xfrm>
            <a:off x="5005854" y="3241963"/>
            <a:ext cx="5975006" cy="2904517"/>
          </a:xfrm>
          <a:prstGeom prst="rect">
            <a:avLst/>
          </a:prstGeom>
        </p:spPr>
      </p:pic>
    </p:spTree>
    <p:extLst>
      <p:ext uri="{BB962C8B-B14F-4D97-AF65-F5344CB8AC3E}">
        <p14:creationId xmlns="" xmlns:p14="http://schemas.microsoft.com/office/powerpoint/2010/main" val="186868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2060"/>
                </a:solidFill>
                <a:latin typeface="Book Antiqua" panose="02040602050305030304" pitchFamily="18" charset="0"/>
              </a:rPr>
              <a:t>Results: Features of effective hackathon</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838200" y="1825625"/>
            <a:ext cx="10876984" cy="4351338"/>
          </a:xfrm>
        </p:spPr>
        <p:txBody>
          <a:bodyPr>
            <a:normAutofit fontScale="92500" lnSpcReduction="10000"/>
          </a:bodyPr>
          <a:lstStyle/>
          <a:p>
            <a:pPr marL="0" indent="0">
              <a:spcAft>
                <a:spcPts val="1800"/>
              </a:spcAft>
              <a:buNone/>
            </a:pPr>
            <a:r>
              <a:rPr lang="en-GB" sz="4000" b="1" dirty="0" smtClean="0">
                <a:latin typeface="Book Antiqua" panose="02040602050305030304" pitchFamily="18" charset="0"/>
              </a:rPr>
              <a:t>Themes</a:t>
            </a:r>
          </a:p>
          <a:p>
            <a:pPr lvl="1">
              <a:lnSpc>
                <a:spcPct val="150000"/>
              </a:lnSpc>
            </a:pPr>
            <a:r>
              <a:rPr lang="en-GB" sz="3200" dirty="0" smtClean="0">
                <a:latin typeface="Book Antiqua" panose="02040602050305030304" pitchFamily="18" charset="0"/>
              </a:rPr>
              <a:t>Preparation </a:t>
            </a:r>
            <a:r>
              <a:rPr lang="en-GB" sz="3200" dirty="0" smtClean="0">
                <a:solidFill>
                  <a:schemeClr val="tx1">
                    <a:lumMod val="50000"/>
                    <a:lumOff val="50000"/>
                  </a:schemeClr>
                </a:solidFill>
                <a:latin typeface="Book Antiqua" panose="02040602050305030304" pitchFamily="18" charset="0"/>
              </a:rPr>
              <a:t>– info, attendance</a:t>
            </a:r>
          </a:p>
          <a:p>
            <a:pPr lvl="1">
              <a:lnSpc>
                <a:spcPct val="150000"/>
              </a:lnSpc>
            </a:pPr>
            <a:r>
              <a:rPr lang="en-GB" sz="3200" dirty="0" smtClean="0">
                <a:latin typeface="Book Antiqua" panose="02040602050305030304" pitchFamily="18" charset="0"/>
              </a:rPr>
              <a:t>People </a:t>
            </a:r>
            <a:r>
              <a:rPr lang="en-GB" sz="3200" dirty="0" smtClean="0">
                <a:solidFill>
                  <a:schemeClr val="tx1">
                    <a:lumMod val="50000"/>
                    <a:lumOff val="50000"/>
                  </a:schemeClr>
                </a:solidFill>
                <a:latin typeface="Book Antiqua" panose="02040602050305030304" pitchFamily="18" charset="0"/>
              </a:rPr>
              <a:t>–</a:t>
            </a:r>
            <a:r>
              <a:rPr lang="en-GB" sz="3200" dirty="0" smtClean="0">
                <a:latin typeface="Book Antiqua" panose="02040602050305030304" pitchFamily="18" charset="0"/>
              </a:rPr>
              <a:t> </a:t>
            </a:r>
            <a:r>
              <a:rPr lang="en-GB" sz="3200" dirty="0" smtClean="0">
                <a:solidFill>
                  <a:schemeClr val="tx1">
                    <a:lumMod val="50000"/>
                    <a:lumOff val="50000"/>
                  </a:schemeClr>
                </a:solidFill>
                <a:latin typeface="Book Antiqua" panose="02040602050305030304" pitchFamily="18" charset="0"/>
              </a:rPr>
              <a:t>numbers, skill mix</a:t>
            </a:r>
          </a:p>
          <a:p>
            <a:pPr lvl="1">
              <a:lnSpc>
                <a:spcPct val="150000"/>
              </a:lnSpc>
            </a:pPr>
            <a:r>
              <a:rPr lang="en-GB" sz="3200" dirty="0" smtClean="0">
                <a:latin typeface="Book Antiqua" panose="02040602050305030304" pitchFamily="18" charset="0"/>
              </a:rPr>
              <a:t>Working together </a:t>
            </a:r>
            <a:r>
              <a:rPr lang="en-GB" sz="3200" dirty="0" smtClean="0">
                <a:solidFill>
                  <a:schemeClr val="tx1">
                    <a:lumMod val="50000"/>
                    <a:lumOff val="50000"/>
                  </a:schemeClr>
                </a:solidFill>
                <a:latin typeface="Book Antiqua" panose="02040602050305030304" pitchFamily="18" charset="0"/>
              </a:rPr>
              <a:t>–</a:t>
            </a:r>
            <a:r>
              <a:rPr lang="en-GB" sz="3200" dirty="0" smtClean="0">
                <a:latin typeface="Book Antiqua" panose="02040602050305030304" pitchFamily="18" charset="0"/>
              </a:rPr>
              <a:t> </a:t>
            </a:r>
            <a:r>
              <a:rPr lang="en-GB" sz="3200" dirty="0" smtClean="0">
                <a:solidFill>
                  <a:schemeClr val="tx1">
                    <a:lumMod val="50000"/>
                    <a:lumOff val="50000"/>
                  </a:schemeClr>
                </a:solidFill>
                <a:latin typeface="Book Antiqua" panose="02040602050305030304" pitchFamily="18" charset="0"/>
              </a:rPr>
              <a:t>aim, addressing challenges, facilitation</a:t>
            </a:r>
          </a:p>
          <a:p>
            <a:pPr lvl="1">
              <a:lnSpc>
                <a:spcPct val="150000"/>
              </a:lnSpc>
            </a:pPr>
            <a:r>
              <a:rPr lang="en-GB" sz="3200" dirty="0" smtClean="0">
                <a:latin typeface="Book Antiqua" panose="02040602050305030304" pitchFamily="18" charset="0"/>
              </a:rPr>
              <a:t>Outcomes</a:t>
            </a:r>
            <a:r>
              <a:rPr lang="en-GB" sz="3200" dirty="0" smtClean="0">
                <a:solidFill>
                  <a:schemeClr val="tx1">
                    <a:lumMod val="50000"/>
                    <a:lumOff val="50000"/>
                  </a:schemeClr>
                </a:solidFill>
                <a:latin typeface="Book Antiqua" panose="02040602050305030304" pitchFamily="18" charset="0"/>
              </a:rPr>
              <a:t>  - expectations met, development potential</a:t>
            </a:r>
          </a:p>
          <a:p>
            <a:pPr lvl="1">
              <a:lnSpc>
                <a:spcPct val="150000"/>
              </a:lnSpc>
            </a:pPr>
            <a:r>
              <a:rPr lang="en-GB" sz="3200" dirty="0" smtClean="0">
                <a:latin typeface="Book Antiqua" panose="02040602050305030304" pitchFamily="18" charset="0"/>
              </a:rPr>
              <a:t>Follow up  </a:t>
            </a:r>
            <a:r>
              <a:rPr lang="en-GB" sz="3200" dirty="0" smtClean="0">
                <a:solidFill>
                  <a:schemeClr val="bg1">
                    <a:lumMod val="50000"/>
                  </a:schemeClr>
                </a:solidFill>
                <a:latin typeface="Book Antiqua" panose="02040602050305030304" pitchFamily="18" charset="0"/>
              </a:rPr>
              <a:t>- outputs, evaluation</a:t>
            </a:r>
          </a:p>
        </p:txBody>
      </p:sp>
    </p:spTree>
    <p:extLst>
      <p:ext uri="{BB962C8B-B14F-4D97-AF65-F5344CB8AC3E}">
        <p14:creationId xmlns="" xmlns:p14="http://schemas.microsoft.com/office/powerpoint/2010/main" val="304328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Working together: benefits</a:t>
            </a:r>
            <a:endParaRPr lang="en-GB" b="1" dirty="0">
              <a:solidFill>
                <a:srgbClr val="002060"/>
              </a:solidFill>
              <a:latin typeface="Book Antiqua" panose="02040602050305030304" pitchFamily="18" charset="0"/>
            </a:endParaRPr>
          </a:p>
        </p:txBody>
      </p:sp>
      <p:sp>
        <p:nvSpPr>
          <p:cNvPr id="3" name="Content Placeholder 2"/>
          <p:cNvSpPr>
            <a:spLocks noGrp="1"/>
          </p:cNvSpPr>
          <p:nvPr>
            <p:ph idx="1"/>
          </p:nvPr>
        </p:nvSpPr>
        <p:spPr>
          <a:xfrm>
            <a:off x="838200" y="1571625"/>
            <a:ext cx="10515600" cy="5043487"/>
          </a:xfrm>
        </p:spPr>
        <p:txBody>
          <a:bodyPr>
            <a:noAutofit/>
          </a:bodyPr>
          <a:lstStyle/>
          <a:p>
            <a:pPr>
              <a:spcBef>
                <a:spcPts val="1800"/>
              </a:spcBef>
            </a:pPr>
            <a:r>
              <a:rPr lang="en-GB" sz="3400" dirty="0" smtClean="0">
                <a:solidFill>
                  <a:srgbClr val="0070C0"/>
                </a:solidFill>
              </a:rPr>
              <a:t>“</a:t>
            </a:r>
            <a:r>
              <a:rPr lang="en-GB" sz="3400" i="1" dirty="0">
                <a:solidFill>
                  <a:srgbClr val="0070C0"/>
                </a:solidFill>
              </a:rPr>
              <a:t>They </a:t>
            </a:r>
            <a:r>
              <a:rPr lang="en-GB" sz="3400" i="1" dirty="0" smtClean="0">
                <a:solidFill>
                  <a:srgbClr val="0070C0"/>
                </a:solidFill>
              </a:rPr>
              <a:t>[the prototypes] were </a:t>
            </a:r>
            <a:r>
              <a:rPr lang="en-GB" sz="3400" i="1" dirty="0">
                <a:solidFill>
                  <a:srgbClr val="0070C0"/>
                </a:solidFill>
              </a:rPr>
              <a:t>actually much more human-centric and much less technology-centric and </a:t>
            </a:r>
            <a:r>
              <a:rPr lang="en-GB" sz="3400" i="1" dirty="0" smtClean="0">
                <a:solidFill>
                  <a:srgbClr val="0070C0"/>
                </a:solidFill>
              </a:rPr>
              <a:t>they [the participants] </a:t>
            </a:r>
            <a:r>
              <a:rPr lang="en-GB" sz="3400" i="1" dirty="0">
                <a:solidFill>
                  <a:srgbClr val="0070C0"/>
                </a:solidFill>
              </a:rPr>
              <a:t>were actually thinking about what it would be like to be that person in recovery</a:t>
            </a:r>
            <a:r>
              <a:rPr lang="en-GB" sz="3400" i="1" dirty="0" smtClean="0">
                <a:solidFill>
                  <a:srgbClr val="0070C0"/>
                </a:solidFill>
              </a:rPr>
              <a:t>.</a:t>
            </a:r>
            <a:r>
              <a:rPr lang="en-GB" sz="3400" dirty="0" smtClean="0">
                <a:solidFill>
                  <a:srgbClr val="0070C0"/>
                </a:solidFill>
              </a:rPr>
              <a:t>” </a:t>
            </a:r>
            <a:r>
              <a:rPr lang="en-GB" sz="3400" dirty="0" smtClean="0">
                <a:solidFill>
                  <a:srgbClr val="0070C0"/>
                </a:solidFill>
                <a:latin typeface="Book Antiqua" panose="02040602050305030304" pitchFamily="18" charset="0"/>
              </a:rPr>
              <a:t>(P1)</a:t>
            </a:r>
          </a:p>
          <a:p>
            <a:pPr>
              <a:spcBef>
                <a:spcPts val="1800"/>
              </a:spcBef>
            </a:pPr>
            <a:r>
              <a:rPr lang="en-GB" sz="3400" i="1" dirty="0" smtClean="0">
                <a:solidFill>
                  <a:schemeClr val="accent2">
                    <a:lumMod val="75000"/>
                  </a:schemeClr>
                </a:solidFill>
              </a:rPr>
              <a:t>“[</a:t>
            </a:r>
            <a:r>
              <a:rPr lang="en-GB" sz="3400" i="1" dirty="0">
                <a:solidFill>
                  <a:schemeClr val="accent2">
                    <a:lumMod val="75000"/>
                  </a:schemeClr>
                </a:solidFill>
              </a:rPr>
              <a:t>we were] wowed at the ideas of the marketing people. It [the potential </a:t>
            </a:r>
            <a:r>
              <a:rPr lang="en-GB" sz="3400" i="1" dirty="0" smtClean="0">
                <a:solidFill>
                  <a:schemeClr val="accent2">
                    <a:lumMod val="75000"/>
                  </a:schemeClr>
                </a:solidFill>
              </a:rPr>
              <a:t>solution] </a:t>
            </a:r>
            <a:r>
              <a:rPr lang="en-GB" sz="3400" i="1" dirty="0">
                <a:solidFill>
                  <a:schemeClr val="accent2">
                    <a:lumMod val="75000"/>
                  </a:schemeClr>
                </a:solidFill>
              </a:rPr>
              <a:t>was put so simply and so clearly that you just think ‘ah, that’s a really good understanding of our problem and a really simple way that we could potentially solve that problem’.</a:t>
            </a:r>
            <a:r>
              <a:rPr lang="en-GB" sz="3400" dirty="0">
                <a:solidFill>
                  <a:schemeClr val="accent2">
                    <a:lumMod val="75000"/>
                  </a:schemeClr>
                </a:solidFill>
              </a:rPr>
              <a:t>” </a:t>
            </a:r>
            <a:r>
              <a:rPr lang="en-GB" sz="3400" dirty="0">
                <a:solidFill>
                  <a:schemeClr val="accent2">
                    <a:lumMod val="75000"/>
                  </a:schemeClr>
                </a:solidFill>
                <a:latin typeface="Book Antiqua" panose="02040602050305030304" pitchFamily="18" charset="0"/>
              </a:rPr>
              <a:t>(P3</a:t>
            </a:r>
            <a:r>
              <a:rPr lang="en-GB" sz="3400" dirty="0" smtClean="0">
                <a:solidFill>
                  <a:schemeClr val="accent2">
                    <a:lumMod val="75000"/>
                  </a:schemeClr>
                </a:solidFill>
                <a:latin typeface="Book Antiqua" panose="02040602050305030304" pitchFamily="18" charset="0"/>
              </a:rPr>
              <a:t>)</a:t>
            </a:r>
            <a:endParaRPr lang="en-GB" sz="3400" dirty="0"/>
          </a:p>
        </p:txBody>
      </p:sp>
    </p:spTree>
    <p:extLst>
      <p:ext uri="{BB962C8B-B14F-4D97-AF65-F5344CB8AC3E}">
        <p14:creationId xmlns="" xmlns:p14="http://schemas.microsoft.com/office/powerpoint/2010/main" val="350843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Book Antiqua" panose="02040602050305030304" pitchFamily="18" charset="0"/>
              </a:rPr>
              <a:t>Working together: using talents</a:t>
            </a:r>
          </a:p>
        </p:txBody>
      </p:sp>
      <p:sp>
        <p:nvSpPr>
          <p:cNvPr id="3" name="Content Placeholder 2"/>
          <p:cNvSpPr>
            <a:spLocks noGrp="1"/>
          </p:cNvSpPr>
          <p:nvPr>
            <p:ph idx="1"/>
          </p:nvPr>
        </p:nvSpPr>
        <p:spPr>
          <a:xfrm>
            <a:off x="838200" y="1314450"/>
            <a:ext cx="10515600" cy="4862513"/>
          </a:xfrm>
        </p:spPr>
        <p:txBody>
          <a:bodyPr>
            <a:normAutofit fontScale="92500" lnSpcReduction="10000"/>
          </a:bodyPr>
          <a:lstStyle/>
          <a:p>
            <a:endParaRPr lang="en-GB" i="1" dirty="0">
              <a:solidFill>
                <a:schemeClr val="accent2">
                  <a:lumMod val="75000"/>
                </a:schemeClr>
              </a:solidFill>
            </a:endParaRPr>
          </a:p>
          <a:p>
            <a:pPr marL="0" indent="0">
              <a:buNone/>
            </a:pPr>
            <a:r>
              <a:rPr lang="en-GB" sz="4300" dirty="0">
                <a:solidFill>
                  <a:schemeClr val="accent2">
                    <a:lumMod val="75000"/>
                  </a:schemeClr>
                </a:solidFill>
              </a:rPr>
              <a:t>“</a:t>
            </a:r>
            <a:r>
              <a:rPr lang="en-GB" sz="4300" i="1" dirty="0">
                <a:solidFill>
                  <a:schemeClr val="accent2">
                    <a:lumMod val="75000"/>
                  </a:schemeClr>
                </a:solidFill>
              </a:rPr>
              <a:t>It was so valuable to have people with lived experience there and </a:t>
            </a:r>
            <a:r>
              <a:rPr lang="en-GB" sz="4300" i="1" dirty="0" smtClean="0">
                <a:solidFill>
                  <a:schemeClr val="accent2">
                    <a:lumMod val="75000"/>
                  </a:schemeClr>
                </a:solidFill>
              </a:rPr>
              <a:t>participating, </a:t>
            </a:r>
            <a:r>
              <a:rPr lang="en-GB" sz="4300" i="1" dirty="0">
                <a:solidFill>
                  <a:schemeClr val="accent2">
                    <a:lumMod val="75000"/>
                  </a:schemeClr>
                </a:solidFill>
              </a:rPr>
              <a:t>but how [do] you encourage that participation and help it along in that setting…” </a:t>
            </a:r>
            <a:r>
              <a:rPr lang="en-GB" sz="4300" dirty="0">
                <a:solidFill>
                  <a:schemeClr val="accent2">
                    <a:lumMod val="75000"/>
                  </a:schemeClr>
                </a:solidFill>
              </a:rPr>
              <a:t>(P3</a:t>
            </a:r>
            <a:r>
              <a:rPr lang="en-GB" sz="4300" dirty="0" smtClean="0">
                <a:solidFill>
                  <a:schemeClr val="accent2">
                    <a:lumMod val="75000"/>
                  </a:schemeClr>
                </a:solidFill>
              </a:rPr>
              <a:t>)</a:t>
            </a:r>
            <a:r>
              <a:rPr lang="en-GB" sz="4300" i="1" dirty="0" smtClean="0">
                <a:solidFill>
                  <a:srgbClr val="00B050"/>
                </a:solidFill>
              </a:rPr>
              <a:t> </a:t>
            </a:r>
          </a:p>
          <a:p>
            <a:pPr marL="0" indent="0">
              <a:buNone/>
            </a:pPr>
            <a:endParaRPr lang="en-GB" sz="4300" i="1" dirty="0" smtClean="0">
              <a:solidFill>
                <a:srgbClr val="00B050"/>
              </a:solidFill>
            </a:endParaRPr>
          </a:p>
          <a:p>
            <a:pPr marL="0" indent="0">
              <a:buNone/>
            </a:pPr>
            <a:r>
              <a:rPr lang="en-GB" sz="4300" i="1" dirty="0" smtClean="0">
                <a:solidFill>
                  <a:srgbClr val="00B050"/>
                </a:solidFill>
              </a:rPr>
              <a:t>“People like us in public health sometimes need the sense-check of someone saying ‘That’s ridiculous’.”</a:t>
            </a:r>
            <a:r>
              <a:rPr lang="en-GB" sz="4300" dirty="0" smtClean="0">
                <a:solidFill>
                  <a:srgbClr val="00B050"/>
                </a:solidFill>
              </a:rPr>
              <a:t>(P2)</a:t>
            </a:r>
            <a:endParaRPr lang="en-GB" sz="4300" dirty="0">
              <a:solidFill>
                <a:srgbClr val="00B050"/>
              </a:solidFill>
              <a:latin typeface="Book Antiqua" panose="02040602050305030304" pitchFamily="18" charset="0"/>
            </a:endParaRPr>
          </a:p>
        </p:txBody>
      </p:sp>
    </p:spTree>
    <p:extLst>
      <p:ext uri="{BB962C8B-B14F-4D97-AF65-F5344CB8AC3E}">
        <p14:creationId xmlns="" xmlns:p14="http://schemas.microsoft.com/office/powerpoint/2010/main" val="126707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2060"/>
                </a:solidFill>
                <a:latin typeface="Book Antiqua" panose="02040602050305030304" pitchFamily="18" charset="0"/>
              </a:rPr>
              <a:t>Working together: challenges</a:t>
            </a:r>
            <a:endParaRPr lang="en-GB" b="1" dirty="0">
              <a:solidFill>
                <a:srgbClr val="002060"/>
              </a:solidFill>
              <a:latin typeface="Book Antiqua" panose="02040602050305030304" pitchFamily="18" charset="0"/>
            </a:endParaRPr>
          </a:p>
        </p:txBody>
      </p:sp>
      <p:pic>
        <p:nvPicPr>
          <p:cNvPr id="4" name="Content Placeholder 3"/>
          <p:cNvPicPr>
            <a:picLocks noGrp="1" noChangeAspect="1"/>
          </p:cNvPicPr>
          <p:nvPr>
            <p:ph idx="1"/>
          </p:nvPr>
        </p:nvPicPr>
        <p:blipFill>
          <a:blip r:embed="rId3"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3230088" y="2210290"/>
            <a:ext cx="4806680" cy="3266050"/>
          </a:xfrm>
          <a:prstGeom prst="rect">
            <a:avLst/>
          </a:prstGeom>
        </p:spPr>
      </p:pic>
      <p:sp>
        <p:nvSpPr>
          <p:cNvPr id="5" name="TextBox 4"/>
          <p:cNvSpPr txBox="1"/>
          <p:nvPr/>
        </p:nvSpPr>
        <p:spPr>
          <a:xfrm>
            <a:off x="714375" y="1443037"/>
            <a:ext cx="3186113" cy="4585871"/>
          </a:xfrm>
          <a:prstGeom prst="rect">
            <a:avLst/>
          </a:prstGeom>
          <a:noFill/>
        </p:spPr>
        <p:txBody>
          <a:bodyPr wrap="square" rtlCol="0">
            <a:spAutoFit/>
          </a:bodyPr>
          <a:lstStyle/>
          <a:p>
            <a:r>
              <a:rPr lang="en-GB" sz="3200" b="1" dirty="0" smtClean="0">
                <a:solidFill>
                  <a:srgbClr val="0070C0"/>
                </a:solidFill>
                <a:latin typeface="Book Antiqua" panose="02040602050305030304" pitchFamily="18" charset="0"/>
              </a:rPr>
              <a:t>Hobby/ something </a:t>
            </a:r>
            <a:r>
              <a:rPr lang="en-GB" sz="3200" b="1" dirty="0">
                <a:solidFill>
                  <a:srgbClr val="0070C0"/>
                </a:solidFill>
                <a:latin typeface="Book Antiqua" panose="02040602050305030304" pitchFamily="18" charset="0"/>
              </a:rPr>
              <a:t>to be </a:t>
            </a:r>
            <a:r>
              <a:rPr lang="en-GB" sz="3200" b="1" dirty="0" smtClean="0">
                <a:solidFill>
                  <a:srgbClr val="0070C0"/>
                </a:solidFill>
                <a:latin typeface="Book Antiqua" panose="02040602050305030304" pitchFamily="18" charset="0"/>
              </a:rPr>
              <a:t>enjoyed</a:t>
            </a:r>
          </a:p>
          <a:p>
            <a:endParaRPr lang="en-GB" dirty="0">
              <a:solidFill>
                <a:srgbClr val="0070C0"/>
              </a:solidFill>
              <a:latin typeface="Book Antiqua" panose="02040602050305030304" pitchFamily="18" charset="0"/>
            </a:endParaRPr>
          </a:p>
          <a:p>
            <a:r>
              <a:rPr lang="en-GB" sz="3200" b="1" dirty="0" smtClean="0">
                <a:solidFill>
                  <a:srgbClr val="7030A0"/>
                </a:solidFill>
                <a:latin typeface="Book Antiqua" panose="02040602050305030304" pitchFamily="18" charset="0"/>
              </a:rPr>
              <a:t>Need to be open-minded</a:t>
            </a:r>
          </a:p>
          <a:p>
            <a:endParaRPr lang="en-GB" dirty="0">
              <a:solidFill>
                <a:srgbClr val="7030A0"/>
              </a:solidFill>
              <a:latin typeface="Book Antiqua" panose="02040602050305030304" pitchFamily="18" charset="0"/>
            </a:endParaRPr>
          </a:p>
          <a:p>
            <a:r>
              <a:rPr lang="en-GB" sz="3200" b="1" dirty="0" smtClean="0">
                <a:solidFill>
                  <a:schemeClr val="accent6">
                    <a:lumMod val="75000"/>
                  </a:schemeClr>
                </a:solidFill>
                <a:latin typeface="Book Antiqua" panose="02040602050305030304" pitchFamily="18" charset="0"/>
              </a:rPr>
              <a:t>Continuity of group membership</a:t>
            </a:r>
            <a:endParaRPr lang="en-GB" sz="3200" b="1" dirty="0">
              <a:solidFill>
                <a:schemeClr val="accent6">
                  <a:lumMod val="75000"/>
                </a:schemeClr>
              </a:solidFill>
              <a:latin typeface="Book Antiqua" panose="02040602050305030304" pitchFamily="18" charset="0"/>
            </a:endParaRPr>
          </a:p>
        </p:txBody>
      </p:sp>
      <p:sp>
        <p:nvSpPr>
          <p:cNvPr id="6" name="TextBox 5"/>
          <p:cNvSpPr txBox="1"/>
          <p:nvPr/>
        </p:nvSpPr>
        <p:spPr>
          <a:xfrm>
            <a:off x="7897092" y="1471612"/>
            <a:ext cx="3304308" cy="4585871"/>
          </a:xfrm>
          <a:prstGeom prst="rect">
            <a:avLst/>
          </a:prstGeom>
          <a:noFill/>
        </p:spPr>
        <p:txBody>
          <a:bodyPr wrap="square" rtlCol="0">
            <a:spAutoFit/>
          </a:bodyPr>
          <a:lstStyle/>
          <a:p>
            <a:r>
              <a:rPr lang="en-GB" sz="3200" b="1" dirty="0">
                <a:solidFill>
                  <a:srgbClr val="0070C0"/>
                </a:solidFill>
                <a:latin typeface="Book Antiqua" panose="02040602050305030304" pitchFamily="18" charset="0"/>
              </a:rPr>
              <a:t>Emotional and personal </a:t>
            </a:r>
            <a:r>
              <a:rPr lang="en-GB" sz="3200" b="1" dirty="0" smtClean="0">
                <a:solidFill>
                  <a:srgbClr val="0070C0"/>
                </a:solidFill>
                <a:latin typeface="Book Antiqua" panose="02040602050305030304" pitchFamily="18" charset="0"/>
              </a:rPr>
              <a:t>topic</a:t>
            </a:r>
            <a:endParaRPr lang="en-GB" sz="3200" b="1" dirty="0">
              <a:solidFill>
                <a:srgbClr val="0070C0"/>
              </a:solidFill>
              <a:latin typeface="Book Antiqua" panose="02040602050305030304" pitchFamily="18" charset="0"/>
            </a:endParaRPr>
          </a:p>
          <a:p>
            <a:pPr lvl="0"/>
            <a:endParaRPr lang="en-GB" b="1" dirty="0">
              <a:solidFill>
                <a:srgbClr val="0070C0"/>
              </a:solidFill>
              <a:latin typeface="Book Antiqua" panose="02040602050305030304" pitchFamily="18" charset="0"/>
            </a:endParaRPr>
          </a:p>
          <a:p>
            <a:r>
              <a:rPr lang="en-GB" sz="3200" b="1" dirty="0" smtClean="0">
                <a:solidFill>
                  <a:srgbClr val="7030A0"/>
                </a:solidFill>
                <a:latin typeface="Book Antiqua" panose="02040602050305030304" pitchFamily="18" charset="0"/>
              </a:rPr>
              <a:t>Wishing to see very specific issues</a:t>
            </a:r>
          </a:p>
          <a:p>
            <a:endParaRPr lang="en-GB" b="1" dirty="0" smtClean="0">
              <a:solidFill>
                <a:schemeClr val="accent6">
                  <a:lumMod val="75000"/>
                </a:schemeClr>
              </a:solidFill>
              <a:latin typeface="Book Antiqua" panose="02040602050305030304" pitchFamily="18" charset="0"/>
            </a:endParaRPr>
          </a:p>
          <a:p>
            <a:r>
              <a:rPr lang="en-GB" sz="3200" b="1" dirty="0" smtClean="0">
                <a:solidFill>
                  <a:schemeClr val="accent6">
                    <a:lumMod val="75000"/>
                  </a:schemeClr>
                </a:solidFill>
                <a:latin typeface="Book Antiqua" panose="02040602050305030304" pitchFamily="18" charset="0"/>
              </a:rPr>
              <a:t>Cross-pollination of ideas</a:t>
            </a:r>
            <a:endParaRPr lang="en-GB" sz="3200" b="1" dirty="0">
              <a:solidFill>
                <a:schemeClr val="accent6">
                  <a:lumMod val="75000"/>
                </a:schemeClr>
              </a:solidFill>
              <a:latin typeface="Book Antiqua" panose="02040602050305030304" pitchFamily="18" charset="0"/>
            </a:endParaRPr>
          </a:p>
        </p:txBody>
      </p:sp>
    </p:spTree>
    <p:extLst>
      <p:ext uri="{BB962C8B-B14F-4D97-AF65-F5344CB8AC3E}">
        <p14:creationId xmlns="" xmlns:p14="http://schemas.microsoft.com/office/powerpoint/2010/main" val="3280064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2030</Words>
  <Application>Microsoft Office PowerPoint</Application>
  <PresentationFormat>Custom</PresentationFormat>
  <Paragraphs>126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What are the features of effective collaboration between public health and data scientists?   Evaluation of a hackathon addressing society’s relationship with alcohol</vt:lpstr>
      <vt:lpstr>What do we mean by a ‘hack’?</vt:lpstr>
      <vt:lpstr>What is a hackathon? Case study: society’s relationship with alcohol</vt:lpstr>
      <vt:lpstr>How do we best use a hackathon?</vt:lpstr>
      <vt:lpstr>Methods</vt:lpstr>
      <vt:lpstr>Results: Features of effective hackathon</vt:lpstr>
      <vt:lpstr>Working together: benefits</vt:lpstr>
      <vt:lpstr>Working together: using talents</vt:lpstr>
      <vt:lpstr>Working together: challenges</vt:lpstr>
      <vt:lpstr>Suggested ways forward</vt:lpstr>
      <vt:lpstr>Conclusion</vt:lpstr>
      <vt:lpstr>Slide 12</vt:lpstr>
      <vt:lpstr>Slide 13</vt:lpstr>
    </vt:vector>
  </TitlesOfParts>
  <Company>NHS Grampian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features of effective collaboration between public health experts and computer programmers?  Evaluation of a Hackathon addressing society’s relationship with alcohol</dc:title>
  <dc:creator>Emma Davies</dc:creator>
  <cp:lastModifiedBy>Murray1</cp:lastModifiedBy>
  <cp:revision>217</cp:revision>
  <dcterms:created xsi:type="dcterms:W3CDTF">2018-10-01T09:57:56Z</dcterms:created>
  <dcterms:modified xsi:type="dcterms:W3CDTF">2018-11-01T15:12:17Z</dcterms:modified>
</cp:coreProperties>
</file>