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258" r:id="rId4"/>
    <p:sldId id="275" r:id="rId5"/>
    <p:sldId id="274" r:id="rId6"/>
    <p:sldId id="260" r:id="rId7"/>
    <p:sldId id="268" r:id="rId8"/>
    <p:sldId id="270" r:id="rId9"/>
    <p:sldId id="271" r:id="rId10"/>
    <p:sldId id="263" r:id="rId11"/>
    <p:sldId id="266"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66542" autoAdjust="0"/>
  </p:normalViewPr>
  <p:slideViewPr>
    <p:cSldViewPr snapToGrid="0">
      <p:cViewPr varScale="1">
        <p:scale>
          <a:sx n="46" d="100"/>
          <a:sy n="46" d="100"/>
        </p:scale>
        <p:origin x="145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3"/>
          <c:order val="0"/>
          <c:tx>
            <c:strRef>
              <c:f>'apr2014 (2)'!$C$9</c:f>
              <c:strCache>
                <c:ptCount val="1"/>
                <c:pt idx="0">
                  <c:v>Kincorth Medical Centre</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cat>
            <c:multiLvlStrRef>
              <c:f>'apr2014 (2)'!$D$4:$BE$5</c:f>
              <c:multiLvlStrCache>
                <c:ptCount val="54"/>
                <c:lvl>
                  <c:pt idx="0">
                    <c:v>Feb</c:v>
                  </c:pt>
                  <c:pt idx="1">
                    <c:v>Mar</c:v>
                  </c:pt>
                  <c:pt idx="2">
                    <c:v>Apr</c:v>
                  </c:pt>
                  <c:pt idx="3">
                    <c:v>May</c:v>
                  </c:pt>
                  <c:pt idx="4">
                    <c:v>Jun</c:v>
                  </c:pt>
                  <c:pt idx="5">
                    <c:v>Jul</c:v>
                  </c:pt>
                  <c:pt idx="6">
                    <c:v>Aug</c:v>
                  </c:pt>
                  <c:pt idx="7">
                    <c:v>Sep</c:v>
                  </c:pt>
                  <c:pt idx="8">
                    <c:v>Oct</c:v>
                  </c:pt>
                  <c:pt idx="9">
                    <c:v>Nov</c:v>
                  </c:pt>
                  <c:pt idx="10">
                    <c:v>Dec</c:v>
                  </c:pt>
                  <c:pt idx="11">
                    <c:v>Jan</c:v>
                  </c:pt>
                  <c:pt idx="12">
                    <c:v>Feb</c:v>
                  </c:pt>
                  <c:pt idx="13">
                    <c:v>Mar</c:v>
                  </c:pt>
                  <c:pt idx="14">
                    <c:v>Apr</c:v>
                  </c:pt>
                  <c:pt idx="15">
                    <c:v>May</c:v>
                  </c:pt>
                  <c:pt idx="16">
                    <c:v>Jun</c:v>
                  </c:pt>
                  <c:pt idx="17">
                    <c:v>Jul</c:v>
                  </c:pt>
                  <c:pt idx="18">
                    <c:v>Aug</c:v>
                  </c:pt>
                  <c:pt idx="19">
                    <c:v>Sep</c:v>
                  </c:pt>
                  <c:pt idx="20">
                    <c:v>Oct</c:v>
                  </c:pt>
                  <c:pt idx="21">
                    <c:v>Nov</c:v>
                  </c:pt>
                  <c:pt idx="22">
                    <c:v>Dec</c:v>
                  </c:pt>
                  <c:pt idx="23">
                    <c:v>Jan</c:v>
                  </c:pt>
                  <c:pt idx="24">
                    <c:v>Feb</c:v>
                  </c:pt>
                  <c:pt idx="25">
                    <c:v>Mar</c:v>
                  </c:pt>
                  <c:pt idx="26">
                    <c:v>Apr</c:v>
                  </c:pt>
                  <c:pt idx="27">
                    <c:v>May</c:v>
                  </c:pt>
                  <c:pt idx="28">
                    <c:v>Jun</c:v>
                  </c:pt>
                  <c:pt idx="29">
                    <c:v>Jul</c:v>
                  </c:pt>
                  <c:pt idx="30">
                    <c:v>Aug</c:v>
                  </c:pt>
                  <c:pt idx="31">
                    <c:v>Sep</c:v>
                  </c:pt>
                  <c:pt idx="32">
                    <c:v>Oct</c:v>
                  </c:pt>
                  <c:pt idx="33">
                    <c:v>Nov</c:v>
                  </c:pt>
                  <c:pt idx="34">
                    <c:v>Dec</c:v>
                  </c:pt>
                  <c:pt idx="35">
                    <c:v>Jan</c:v>
                  </c:pt>
                  <c:pt idx="36">
                    <c:v>Feb</c:v>
                  </c:pt>
                  <c:pt idx="37">
                    <c:v>Mar</c:v>
                  </c:pt>
                  <c:pt idx="38">
                    <c:v>Apr</c:v>
                  </c:pt>
                  <c:pt idx="39">
                    <c:v>May</c:v>
                  </c:pt>
                  <c:pt idx="40">
                    <c:v>Jun</c:v>
                  </c:pt>
                  <c:pt idx="41">
                    <c:v>Jul</c:v>
                  </c:pt>
                  <c:pt idx="42">
                    <c:v>Aug</c:v>
                  </c:pt>
                  <c:pt idx="43">
                    <c:v>Sep</c:v>
                  </c:pt>
                  <c:pt idx="44">
                    <c:v>Oct</c:v>
                  </c:pt>
                  <c:pt idx="45">
                    <c:v>Nov</c:v>
                  </c:pt>
                  <c:pt idx="46">
                    <c:v>Dec</c:v>
                  </c:pt>
                  <c:pt idx="47">
                    <c:v>Jan</c:v>
                  </c:pt>
                  <c:pt idx="48">
                    <c:v>Feb</c:v>
                  </c:pt>
                  <c:pt idx="49">
                    <c:v>Mar</c:v>
                  </c:pt>
                  <c:pt idx="50">
                    <c:v>Apr</c:v>
                  </c:pt>
                  <c:pt idx="51">
                    <c:v>May</c:v>
                  </c:pt>
                  <c:pt idx="52">
                    <c:v>Jun</c:v>
                  </c:pt>
                  <c:pt idx="53">
                    <c:v>Jul</c:v>
                  </c:pt>
                </c:lvl>
                <c:lvl>
                  <c:pt idx="0">
                    <c:v>2013</c:v>
                  </c:pt>
                  <c:pt idx="11">
                    <c:v>2014</c:v>
                  </c:pt>
                  <c:pt idx="23">
                    <c:v>2015</c:v>
                  </c:pt>
                  <c:pt idx="35">
                    <c:v>2016</c:v>
                  </c:pt>
                  <c:pt idx="47">
                    <c:v>2017</c:v>
                  </c:pt>
                </c:lvl>
              </c:multiLvlStrCache>
            </c:multiLvlStrRef>
          </c:cat>
          <c:val>
            <c:numRef>
              <c:f>'apr2014 (2)'!$D$9:$BE$9</c:f>
              <c:numCache>
                <c:formatCode>0.0</c:formatCode>
                <c:ptCount val="54"/>
                <c:pt idx="0">
                  <c:v>145.97213809812234</c:v>
                </c:pt>
                <c:pt idx="1">
                  <c:v>153.84615384615378</c:v>
                </c:pt>
                <c:pt idx="2">
                  <c:v>154.45184736523379</c:v>
                </c:pt>
                <c:pt idx="3">
                  <c:v>156.87462144155052</c:v>
                </c:pt>
                <c:pt idx="4">
                  <c:v>156.87462144155052</c:v>
                </c:pt>
                <c:pt idx="5">
                  <c:v>159.29739551786795</c:v>
                </c:pt>
                <c:pt idx="6">
                  <c:v>166.5657177468201</c:v>
                </c:pt>
                <c:pt idx="7">
                  <c:v>165.35433070866162</c:v>
                </c:pt>
                <c:pt idx="8">
                  <c:v>169.59418534221683</c:v>
                </c:pt>
                <c:pt idx="9">
                  <c:v>165.96002422774075</c:v>
                </c:pt>
                <c:pt idx="10">
                  <c:v>172.01695941853421</c:v>
                </c:pt>
                <c:pt idx="11">
                  <c:v>159.59252971137522</c:v>
                </c:pt>
                <c:pt idx="12">
                  <c:v>160.15846066779861</c:v>
                </c:pt>
                <c:pt idx="13">
                  <c:v>161.29032258064521</c:v>
                </c:pt>
                <c:pt idx="14">
                  <c:v>160.15846066779861</c:v>
                </c:pt>
                <c:pt idx="15">
                  <c:v>157.89473684210549</c:v>
                </c:pt>
                <c:pt idx="16">
                  <c:v>152.80135823429544</c:v>
                </c:pt>
                <c:pt idx="17">
                  <c:v>156.19694397283541</c:v>
                </c:pt>
                <c:pt idx="18">
                  <c:v>153.36728919071874</c:v>
                </c:pt>
                <c:pt idx="19">
                  <c:v>147.70797962648558</c:v>
                </c:pt>
                <c:pt idx="20">
                  <c:v>147.14204867006225</c:v>
                </c:pt>
                <c:pt idx="21">
                  <c:v>148.83984153933218</c:v>
                </c:pt>
                <c:pt idx="22">
                  <c:v>143.18053197509926</c:v>
                </c:pt>
                <c:pt idx="23">
                  <c:v>153.93724097098894</c:v>
                </c:pt>
                <c:pt idx="24">
                  <c:v>152.1610420367081</c:v>
                </c:pt>
                <c:pt idx="25">
                  <c:v>146.2403789224395</c:v>
                </c:pt>
                <c:pt idx="26">
                  <c:v>148.01657785672001</c:v>
                </c:pt>
                <c:pt idx="27">
                  <c:v>143.28004736530511</c:v>
                </c:pt>
                <c:pt idx="28">
                  <c:v>145.05624629958561</c:v>
                </c:pt>
                <c:pt idx="29">
                  <c:v>149.79277679100039</c:v>
                </c:pt>
                <c:pt idx="30">
                  <c:v>146.2403789224395</c:v>
                </c:pt>
                <c:pt idx="31">
                  <c:v>149.79277679100039</c:v>
                </c:pt>
                <c:pt idx="32">
                  <c:v>145.05624629958561</c:v>
                </c:pt>
                <c:pt idx="33">
                  <c:v>146.8324452338662</c:v>
                </c:pt>
                <c:pt idx="34">
                  <c:v>148.01657785672001</c:v>
                </c:pt>
                <c:pt idx="35">
                  <c:v>139.48256467941508</c:v>
                </c:pt>
                <c:pt idx="36">
                  <c:v>145.10686164229477</c:v>
                </c:pt>
                <c:pt idx="37">
                  <c:v>145.66929133858258</c:v>
                </c:pt>
                <c:pt idx="38">
                  <c:v>142.8571428571432</c:v>
                </c:pt>
                <c:pt idx="39">
                  <c:v>140.04499437570303</c:v>
                </c:pt>
                <c:pt idx="40">
                  <c:v>141.73228346456673</c:v>
                </c:pt>
                <c:pt idx="41">
                  <c:v>142.8571428571432</c:v>
                </c:pt>
                <c:pt idx="42">
                  <c:v>138.92013498312721</c:v>
                </c:pt>
                <c:pt idx="43">
                  <c:v>138.92013498312721</c:v>
                </c:pt>
                <c:pt idx="44">
                  <c:v>142.29471316085449</c:v>
                </c:pt>
                <c:pt idx="45">
                  <c:v>142.29471316085449</c:v>
                </c:pt>
                <c:pt idx="46">
                  <c:v>143.41957255343078</c:v>
                </c:pt>
                <c:pt idx="47">
                  <c:v>139.52195664257943</c:v>
                </c:pt>
                <c:pt idx="48">
                  <c:v>133.40744858254615</c:v>
                </c:pt>
                <c:pt idx="49">
                  <c:v>129.51639799888818</c:v>
                </c:pt>
                <c:pt idx="50">
                  <c:v>126.73707615341847</c:v>
                </c:pt>
                <c:pt idx="51">
                  <c:v>128.40466926070016</c:v>
                </c:pt>
                <c:pt idx="52">
                  <c:v>125.06948304613675</c:v>
                </c:pt>
                <c:pt idx="53">
                  <c:v>125.06948304613675</c:v>
                </c:pt>
              </c:numCache>
            </c:numRef>
          </c:val>
          <c:smooth val="0"/>
        </c:ser>
        <c:dLbls>
          <c:showLegendKey val="0"/>
          <c:showVal val="0"/>
          <c:showCatName val="0"/>
          <c:showSerName val="0"/>
          <c:showPercent val="0"/>
          <c:showBubbleSize val="0"/>
        </c:dLbls>
        <c:marker val="1"/>
        <c:smooth val="0"/>
        <c:axId val="252087944"/>
        <c:axId val="252080888"/>
      </c:lineChart>
      <c:catAx>
        <c:axId val="2520879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200" dirty="0"/>
                  <a:t>12-months ending</a:t>
                </a:r>
              </a:p>
            </c:rich>
          </c:tx>
          <c:layout>
            <c:manualLayout>
              <c:xMode val="edge"/>
              <c:yMode val="edge"/>
              <c:x val="0.44737479252094392"/>
              <c:y val="0.90969267139480015"/>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52080888"/>
        <c:crosses val="autoZero"/>
        <c:auto val="1"/>
        <c:lblAlgn val="ctr"/>
        <c:lblOffset val="100"/>
        <c:noMultiLvlLbl val="0"/>
      </c:catAx>
      <c:valAx>
        <c:axId val="252080888"/>
        <c:scaling>
          <c:orientation val="minMax"/>
          <c:min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sz="1200" dirty="0"/>
                  <a:t>Patients</a:t>
                </a:r>
                <a:r>
                  <a:rPr lang="en-GB" sz="1200" baseline="0" dirty="0"/>
                  <a:t> per 1,000 population with an emergency admission</a:t>
                </a:r>
                <a:endParaRPr lang="en-GB" sz="1200" dirty="0"/>
              </a:p>
            </c:rich>
          </c:tx>
          <c:layout>
            <c:manualLayout>
              <c:xMode val="edge"/>
              <c:yMode val="edge"/>
              <c:x val="5.3360010537551782E-3"/>
              <c:y val="2.0063165863132351E-2"/>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5208794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76902F-D69B-43F5-B826-EA8B01D73FC1}" type="datetimeFigureOut">
              <a:rPr lang="en-GB" smtClean="0"/>
              <a:pPr/>
              <a:t>23/02/2018</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2C101-9227-4064-AC8D-16BA872901B5}" type="slidenum">
              <a:rPr lang="en-GB" smtClean="0"/>
              <a:pPr/>
              <a:t>‹#›</a:t>
            </a:fld>
            <a:endParaRPr lang="en-GB" dirty="0"/>
          </a:p>
        </p:txBody>
      </p:sp>
    </p:spTree>
    <p:extLst>
      <p:ext uri="{BB962C8B-B14F-4D97-AF65-F5344CB8AC3E}">
        <p14:creationId xmlns:p14="http://schemas.microsoft.com/office/powerpoint/2010/main" val="2729754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6BB9B4-B964-4028-8277-07E6E0E964D1}" type="slidenum">
              <a:rPr lang="en-GB" smtClean="0"/>
              <a:t>2</a:t>
            </a:fld>
            <a:endParaRPr lang="en-GB"/>
          </a:p>
        </p:txBody>
      </p:sp>
    </p:spTree>
    <p:extLst>
      <p:ext uri="{BB962C8B-B14F-4D97-AF65-F5344CB8AC3E}">
        <p14:creationId xmlns:p14="http://schemas.microsoft.com/office/powerpoint/2010/main" val="3725846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32C101-9227-4064-AC8D-16BA872901B5}" type="slidenum">
              <a:rPr lang="en-GB" smtClean="0"/>
              <a:pPr/>
              <a:t>13</a:t>
            </a:fld>
            <a:endParaRPr lang="en-GB" dirty="0"/>
          </a:p>
        </p:txBody>
      </p:sp>
    </p:spTree>
    <p:extLst>
      <p:ext uri="{BB962C8B-B14F-4D97-AF65-F5344CB8AC3E}">
        <p14:creationId xmlns:p14="http://schemas.microsoft.com/office/powerpoint/2010/main" val="2151695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6BB9B4-B964-4028-8277-07E6E0E964D1}" type="slidenum">
              <a:rPr lang="en-GB" smtClean="0"/>
              <a:t>4</a:t>
            </a:fld>
            <a:endParaRPr lang="en-GB"/>
          </a:p>
        </p:txBody>
      </p:sp>
    </p:spTree>
    <p:extLst>
      <p:ext uri="{BB962C8B-B14F-4D97-AF65-F5344CB8AC3E}">
        <p14:creationId xmlns:p14="http://schemas.microsoft.com/office/powerpoint/2010/main" val="4253659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2C101-9227-4064-AC8D-16BA872901B5}" type="slidenum">
              <a:rPr lang="en-GB" smtClean="0"/>
              <a:pPr/>
              <a:t>6</a:t>
            </a:fld>
            <a:endParaRPr lang="en-GB" dirty="0"/>
          </a:p>
        </p:txBody>
      </p:sp>
    </p:spTree>
    <p:extLst>
      <p:ext uri="{BB962C8B-B14F-4D97-AF65-F5344CB8AC3E}">
        <p14:creationId xmlns:p14="http://schemas.microsoft.com/office/powerpoint/2010/main" val="3072187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E7CF618-659C-423C-BAE2-D7F7DCEB1E42}" type="slidenum">
              <a:rPr lang="en-GB" smtClean="0"/>
              <a:pPr/>
              <a:t>7</a:t>
            </a:fld>
            <a:endParaRPr lang="en-GB" dirty="0"/>
          </a:p>
        </p:txBody>
      </p:sp>
    </p:spTree>
    <p:extLst>
      <p:ext uri="{BB962C8B-B14F-4D97-AF65-F5344CB8AC3E}">
        <p14:creationId xmlns:p14="http://schemas.microsoft.com/office/powerpoint/2010/main" val="1531534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E7CF618-659C-423C-BAE2-D7F7DCEB1E42}" type="slidenum">
              <a:rPr lang="en-GB" smtClean="0"/>
              <a:pPr/>
              <a:t>8</a:t>
            </a:fld>
            <a:endParaRPr lang="en-GB" dirty="0"/>
          </a:p>
        </p:txBody>
      </p:sp>
    </p:spTree>
    <p:extLst>
      <p:ext uri="{BB962C8B-B14F-4D97-AF65-F5344CB8AC3E}">
        <p14:creationId xmlns:p14="http://schemas.microsoft.com/office/powerpoint/2010/main" val="918922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E7CF618-659C-423C-BAE2-D7F7DCEB1E42}" type="slidenum">
              <a:rPr lang="en-GB" smtClean="0"/>
              <a:pPr/>
              <a:t>9</a:t>
            </a:fld>
            <a:endParaRPr lang="en-GB" dirty="0"/>
          </a:p>
        </p:txBody>
      </p:sp>
    </p:spTree>
    <p:extLst>
      <p:ext uri="{BB962C8B-B14F-4D97-AF65-F5344CB8AC3E}">
        <p14:creationId xmlns:p14="http://schemas.microsoft.com/office/powerpoint/2010/main" val="1327347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32C101-9227-4064-AC8D-16BA872901B5}" type="slidenum">
              <a:rPr lang="en-GB" smtClean="0"/>
              <a:pPr/>
              <a:t>10</a:t>
            </a:fld>
            <a:endParaRPr lang="en-GB" dirty="0"/>
          </a:p>
        </p:txBody>
      </p:sp>
    </p:spTree>
    <p:extLst>
      <p:ext uri="{BB962C8B-B14F-4D97-AF65-F5344CB8AC3E}">
        <p14:creationId xmlns:p14="http://schemas.microsoft.com/office/powerpoint/2010/main" val="2923900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32C101-9227-4064-AC8D-16BA872901B5}" type="slidenum">
              <a:rPr lang="en-GB" smtClean="0"/>
              <a:pPr/>
              <a:t>11</a:t>
            </a:fld>
            <a:endParaRPr lang="en-GB" dirty="0"/>
          </a:p>
        </p:txBody>
      </p:sp>
    </p:spTree>
    <p:extLst>
      <p:ext uri="{BB962C8B-B14F-4D97-AF65-F5344CB8AC3E}">
        <p14:creationId xmlns:p14="http://schemas.microsoft.com/office/powerpoint/2010/main" val="2754355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2C101-9227-4064-AC8D-16BA872901B5}" type="slidenum">
              <a:rPr lang="en-GB" smtClean="0"/>
              <a:pPr/>
              <a:t>12</a:t>
            </a:fld>
            <a:endParaRPr lang="en-GB" dirty="0"/>
          </a:p>
        </p:txBody>
      </p:sp>
    </p:spTree>
    <p:extLst>
      <p:ext uri="{BB962C8B-B14F-4D97-AF65-F5344CB8AC3E}">
        <p14:creationId xmlns:p14="http://schemas.microsoft.com/office/powerpoint/2010/main" val="3400484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2777947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403160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117569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66788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30229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173378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3713075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421251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118493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3808683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7D52-61AC-4641-97DE-65F9A6761D57}" type="datetimeFigureOut">
              <a:rPr lang="en-GB" smtClean="0"/>
              <a:pPr/>
              <a:t>23/02/2018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2490785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C7D52-61AC-4641-97DE-65F9A6761D57}" type="datetimeFigureOut">
              <a:rPr lang="en-GB" smtClean="0"/>
              <a:pPr/>
              <a:t>23/02/2018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02D39-57C5-4B2C-8CBD-B6C4B5EF43D1}" type="slidenum">
              <a:rPr lang="en-GB" smtClean="0"/>
              <a:pPr/>
              <a:t>‹#›</a:t>
            </a:fld>
            <a:endParaRPr lang="en-GB" dirty="0"/>
          </a:p>
        </p:txBody>
      </p:sp>
    </p:spTree>
    <p:extLst>
      <p:ext uri="{BB962C8B-B14F-4D97-AF65-F5344CB8AC3E}">
        <p14:creationId xmlns:p14="http://schemas.microsoft.com/office/powerpoint/2010/main" val="3505813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2218" y="1303699"/>
            <a:ext cx="9940705" cy="4832092"/>
          </a:xfrm>
          <a:prstGeom prst="rect">
            <a:avLst/>
          </a:prstGeom>
          <a:noFill/>
        </p:spPr>
        <p:txBody>
          <a:bodyPr wrap="square" rtlCol="0">
            <a:spAutoFit/>
          </a:bodyPr>
          <a:lstStyle/>
          <a:p>
            <a:r>
              <a:rPr lang="en-GB" sz="4400" dirty="0" smtClean="0">
                <a:solidFill>
                  <a:srgbClr val="0070C0"/>
                </a:solidFill>
              </a:rPr>
              <a:t>Evaluation </a:t>
            </a:r>
            <a:r>
              <a:rPr lang="en-GB" sz="4400" dirty="0">
                <a:solidFill>
                  <a:srgbClr val="0070C0"/>
                </a:solidFill>
              </a:rPr>
              <a:t>of </a:t>
            </a:r>
            <a:r>
              <a:rPr lang="en-GB" sz="4400" dirty="0" smtClean="0">
                <a:solidFill>
                  <a:srgbClr val="0070C0"/>
                </a:solidFill>
              </a:rPr>
              <a:t>an </a:t>
            </a:r>
            <a:r>
              <a:rPr lang="en-GB" sz="4400" dirty="0">
                <a:solidFill>
                  <a:srgbClr val="0070C0"/>
                </a:solidFill>
              </a:rPr>
              <a:t>Elderly Care </a:t>
            </a:r>
            <a:r>
              <a:rPr lang="en-GB" sz="4400" dirty="0" smtClean="0">
                <a:solidFill>
                  <a:srgbClr val="0070C0"/>
                </a:solidFill>
              </a:rPr>
              <a:t>Nurse role</a:t>
            </a:r>
          </a:p>
          <a:p>
            <a:r>
              <a:rPr lang="en-GB" sz="4400" dirty="0" smtClean="0">
                <a:solidFill>
                  <a:srgbClr val="0070C0"/>
                </a:solidFill>
              </a:rPr>
              <a:t>Kincorth </a:t>
            </a:r>
            <a:r>
              <a:rPr lang="en-GB" sz="4400" dirty="0">
                <a:solidFill>
                  <a:srgbClr val="0070C0"/>
                </a:solidFill>
              </a:rPr>
              <a:t>&amp; Cove Medical </a:t>
            </a:r>
            <a:r>
              <a:rPr lang="en-GB" sz="4400" dirty="0" smtClean="0">
                <a:solidFill>
                  <a:srgbClr val="0070C0"/>
                </a:solidFill>
              </a:rPr>
              <a:t>Practice</a:t>
            </a:r>
          </a:p>
          <a:p>
            <a:endParaRPr lang="en-GB" sz="4400" dirty="0"/>
          </a:p>
          <a:p>
            <a:r>
              <a:rPr lang="en-GB" sz="4400" dirty="0" smtClean="0">
                <a:solidFill>
                  <a:schemeClr val="accent1"/>
                </a:solidFill>
              </a:rPr>
              <a:t>Jacqueline Bell</a:t>
            </a:r>
          </a:p>
          <a:p>
            <a:r>
              <a:rPr lang="en-GB" sz="4400" dirty="0" smtClean="0">
                <a:solidFill>
                  <a:schemeClr val="accent1"/>
                </a:solidFill>
              </a:rPr>
              <a:t>Fiona Murray</a:t>
            </a:r>
          </a:p>
          <a:p>
            <a:endParaRPr lang="en-GB" sz="4400" dirty="0">
              <a:solidFill>
                <a:schemeClr val="accent1"/>
              </a:solidFill>
            </a:endParaRPr>
          </a:p>
          <a:p>
            <a:r>
              <a:rPr lang="en-GB" sz="4400" dirty="0" smtClean="0">
                <a:solidFill>
                  <a:schemeClr val="accent1"/>
                </a:solidFill>
              </a:rPr>
              <a:t>November 2017</a:t>
            </a:r>
            <a:endParaRPr lang="en-GB" sz="4400" dirty="0">
              <a:solidFill>
                <a:schemeClr val="accent1"/>
              </a:solidFill>
            </a:endParaRPr>
          </a:p>
        </p:txBody>
      </p:sp>
    </p:spTree>
    <p:extLst>
      <p:ext uri="{BB962C8B-B14F-4D97-AF65-F5344CB8AC3E}">
        <p14:creationId xmlns:p14="http://schemas.microsoft.com/office/powerpoint/2010/main" val="151230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8769824" cy="945060"/>
          </a:xfrm>
        </p:spPr>
        <p:txBody>
          <a:bodyPr>
            <a:noAutofit/>
          </a:bodyPr>
          <a:lstStyle/>
          <a:p>
            <a:r>
              <a:rPr lang="en-GB" sz="3200" dirty="0" smtClean="0">
                <a:latin typeface="+mn-lt"/>
              </a:rPr>
              <a:t>Emergency admission rates for over-65s in Kincorth practice, Feb. 2013-June 2017 (SMR)</a:t>
            </a:r>
            <a:endParaRPr lang="en-GB" sz="3200" dirty="0">
              <a:latin typeface="+mn-lt"/>
            </a:endParaRPr>
          </a:p>
        </p:txBody>
      </p:sp>
      <p:graphicFrame>
        <p:nvGraphicFramePr>
          <p:cNvPr id="6" name="Content Placeholder 5"/>
          <p:cNvGraphicFramePr>
            <a:graphicFrameLocks noGrp="1"/>
          </p:cNvGraphicFramePr>
          <p:nvPr>
            <p:ph idx="1"/>
          </p:nvPr>
        </p:nvGraphicFramePr>
        <p:xfrm>
          <a:off x="838200" y="1364776"/>
          <a:ext cx="10515600" cy="481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9869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9133" y="826240"/>
            <a:ext cx="10438645" cy="6180153"/>
          </a:xfrm>
          <a:prstGeom prst="rect">
            <a:avLst/>
          </a:prstGeom>
        </p:spPr>
        <p:txBody>
          <a:bodyPr wrap="square">
            <a:spAutoFit/>
          </a:bodyPr>
          <a:lstStyle/>
          <a:p>
            <a:pPr>
              <a:spcBef>
                <a:spcPts val="600"/>
              </a:spcBef>
              <a:spcAft>
                <a:spcPts val="600"/>
              </a:spcAft>
            </a:pPr>
            <a:r>
              <a:rPr lang="en-GB" sz="4400"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Discussion 1 – </a:t>
            </a:r>
            <a:r>
              <a:rPr lang="en-GB" sz="4400" dirty="0" smtClean="0">
                <a:solidFill>
                  <a:srgbClr val="0070C0"/>
                </a:solidFill>
                <a:latin typeface="Calibri" panose="020F0502020204030204" pitchFamily="34" charset="0"/>
                <a:ea typeface="Times New Roman" panose="02020603050405020304" pitchFamily="18" charset="0"/>
                <a:cs typeface="Calibri" panose="020F0502020204030204" pitchFamily="34" charset="0"/>
              </a:rPr>
              <a:t>Findings</a:t>
            </a:r>
            <a:endParaRPr lang="en-GB" sz="4400" dirty="0" smtClean="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15000"/>
              </a:lnSpc>
              <a:spcBef>
                <a:spcPts val="2400"/>
              </a:spcBef>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Sustainability</a:t>
            </a:r>
          </a:p>
          <a:p>
            <a:pPr marL="342900" lvl="0" indent="-342900">
              <a:lnSpc>
                <a:spcPct val="115000"/>
              </a:lnSpc>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Quality</a:t>
            </a:r>
          </a:p>
          <a:p>
            <a:pPr marL="342900" indent="-342900">
              <a:lnSpc>
                <a:spcPct val="115000"/>
              </a:lnSpc>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Secondary care</a:t>
            </a:r>
          </a:p>
          <a:p>
            <a:pPr marL="342900" indent="-342900">
              <a:lnSpc>
                <a:spcPct val="115000"/>
              </a:lnSpc>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Carer support</a:t>
            </a:r>
          </a:p>
          <a:p>
            <a:pPr marL="342900" indent="-342900">
              <a:lnSpc>
                <a:spcPct val="115000"/>
              </a:lnSpc>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Future development</a:t>
            </a:r>
          </a:p>
          <a:p>
            <a:pPr marL="342900" indent="-342900">
              <a:lnSpc>
                <a:spcPct val="115000"/>
              </a:lnSpc>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Extending into other practices</a:t>
            </a:r>
            <a:endParaRPr lang="en-GB" sz="360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Font typeface="Wingdings" panose="05000000000000000000" pitchFamily="2" charset="2"/>
              <a:buChar char=""/>
            </a:pPr>
            <a:endPar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Wingdings" panose="05000000000000000000" pitchFamily="2" charset="2"/>
              <a:buChar char=""/>
            </a:pPr>
            <a:endParaRPr lang="en-GB" sz="320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5000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9133" y="826240"/>
            <a:ext cx="10438645" cy="6817251"/>
          </a:xfrm>
          <a:prstGeom prst="rect">
            <a:avLst/>
          </a:prstGeom>
        </p:spPr>
        <p:txBody>
          <a:bodyPr wrap="square">
            <a:spAutoFit/>
          </a:bodyPr>
          <a:lstStyle/>
          <a:p>
            <a:pPr>
              <a:spcBef>
                <a:spcPts val="600"/>
              </a:spcBef>
              <a:spcAft>
                <a:spcPts val="600"/>
              </a:spcAft>
            </a:pPr>
            <a:r>
              <a:rPr lang="en-GB" sz="4400"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Discussion 2 – Limitations</a:t>
            </a:r>
            <a:r>
              <a:rPr lang="en-GB" sz="4400" dirty="0" smtClean="0">
                <a:effectLst/>
                <a:latin typeface="Calibri" panose="020F0502020204030204" pitchFamily="34" charset="0"/>
                <a:ea typeface="Times New Roman" panose="02020603050405020304" pitchFamily="18" charset="0"/>
                <a:cs typeface="Calibri" panose="020F0502020204030204" pitchFamily="34" charset="0"/>
              </a:rPr>
              <a:t> </a:t>
            </a:r>
          </a:p>
          <a:p>
            <a:pPr marL="342900" lvl="0" indent="-342900">
              <a:lnSpc>
                <a:spcPct val="115000"/>
              </a:lnSpc>
              <a:spcBef>
                <a:spcPts val="2400"/>
              </a:spcBef>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Not there at the start</a:t>
            </a:r>
            <a:b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b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  - not able to collect everything needed </a:t>
            </a:r>
            <a:b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b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  + no observer effect</a:t>
            </a:r>
          </a:p>
          <a:p>
            <a:pPr marL="342900" lvl="0" indent="-342900">
              <a:lnSpc>
                <a:spcPct val="115000"/>
              </a:lnSpc>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Disentangling effects</a:t>
            </a:r>
            <a:b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b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  - role/person </a:t>
            </a:r>
            <a:b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b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  - influencers on trends</a:t>
            </a:r>
            <a:endParaRPr lang="en-GB" sz="360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Font typeface="Wingdings" panose="05000000000000000000" pitchFamily="2" charset="2"/>
              <a:buChar char=""/>
            </a:pPr>
            <a:r>
              <a:rPr lang="en-GB" sz="3600" dirty="0">
                <a:solidFill>
                  <a:schemeClr val="accent1"/>
                </a:solidFill>
                <a:latin typeface="Calibri" panose="020F0502020204030204" pitchFamily="34" charset="0"/>
                <a:ea typeface="Calibri" panose="020F0502020204030204" pitchFamily="34" charset="0"/>
                <a:cs typeface="Calibri" panose="020F0502020204030204" pitchFamily="34" charset="0"/>
              </a:rPr>
              <a:t>Data </a:t>
            </a: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quality</a:t>
            </a:r>
          </a:p>
          <a:p>
            <a:pPr marL="342900" lvl="0" indent="-342900">
              <a:lnSpc>
                <a:spcPct val="115000"/>
              </a:lnSpc>
              <a:spcAft>
                <a:spcPts val="0"/>
              </a:spcAft>
              <a:buFont typeface="Wingdings" panose="05000000000000000000" pitchFamily="2" charset="2"/>
              <a:buChar char=""/>
            </a:pPr>
            <a:endPar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Wingdings" panose="05000000000000000000" pitchFamily="2" charset="2"/>
              <a:buChar char=""/>
            </a:pPr>
            <a:endParaRPr lang="en-GB" sz="320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531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9133" y="826240"/>
            <a:ext cx="10438645" cy="5192191"/>
          </a:xfrm>
          <a:prstGeom prst="rect">
            <a:avLst/>
          </a:prstGeom>
        </p:spPr>
        <p:txBody>
          <a:bodyPr wrap="square">
            <a:spAutoFit/>
          </a:bodyPr>
          <a:lstStyle/>
          <a:p>
            <a:pPr>
              <a:spcBef>
                <a:spcPts val="600"/>
              </a:spcBef>
              <a:spcAft>
                <a:spcPts val="600"/>
              </a:spcAft>
            </a:pPr>
            <a:r>
              <a:rPr lang="en-GB" sz="4400"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Discussion 3 – Lessons learnt</a:t>
            </a:r>
            <a:endParaRPr lang="en-GB" sz="4400" dirty="0" smtClean="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15000"/>
              </a:lnSpc>
              <a:spcBef>
                <a:spcPts val="2400"/>
              </a:spcBef>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Encourage </a:t>
            </a: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consideration of evaluation early</a:t>
            </a:r>
          </a:p>
          <a:p>
            <a:pPr marL="342900" indent="-342900">
              <a:lnSpc>
                <a:spcPct val="115000"/>
              </a:lnSpc>
              <a:spcBef>
                <a:spcPts val="2400"/>
              </a:spcBef>
              <a:buFont typeface="Wingdings" panose="05000000000000000000" pitchFamily="2" charset="2"/>
              <a:buChar char=""/>
            </a:pPr>
            <a:r>
              <a:rPr lang="en-GB" sz="3600" dirty="0">
                <a:solidFill>
                  <a:schemeClr val="accent1"/>
                </a:solidFill>
                <a:latin typeface="Calibri" panose="020F0502020204030204" pitchFamily="34" charset="0"/>
                <a:ea typeface="Calibri" panose="020F0502020204030204" pitchFamily="34" charset="0"/>
                <a:cs typeface="Calibri" panose="020F0502020204030204" pitchFamily="34" charset="0"/>
              </a:rPr>
              <a:t>Move faster!</a:t>
            </a:r>
          </a:p>
          <a:p>
            <a:pPr marL="342900" lvl="0" indent="-342900">
              <a:lnSpc>
                <a:spcPct val="115000"/>
              </a:lnSpc>
              <a:spcBef>
                <a:spcPts val="2400"/>
              </a:spcBef>
              <a:spcAft>
                <a:spcPts val="0"/>
              </a:spcAft>
              <a:buFont typeface="Wingdings" panose="05000000000000000000" pitchFamily="2" charset="2"/>
              <a:buChar char=""/>
            </a:pP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Share</a:t>
            </a:r>
            <a:r>
              <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rPr>
              <a:t>/ disseminate </a:t>
            </a:r>
          </a:p>
          <a:p>
            <a:pPr marL="342900" lvl="0" indent="-342900">
              <a:lnSpc>
                <a:spcPct val="115000"/>
              </a:lnSpc>
              <a:spcBef>
                <a:spcPts val="2400"/>
              </a:spcBef>
              <a:spcAft>
                <a:spcPts val="0"/>
              </a:spcAft>
            </a:pPr>
            <a:endParaRPr lang="en-GB" sz="3600" dirty="0" smtClean="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Wingdings" panose="05000000000000000000" pitchFamily="2" charset="2"/>
              <a:buChar char=""/>
            </a:pPr>
            <a:endParaRPr lang="en-GB" sz="320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1201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6497"/>
            <a:ext cx="12192000" cy="68580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838200" y="642225"/>
            <a:ext cx="10515600" cy="1325563"/>
          </a:xfrm>
        </p:spPr>
        <p:txBody>
          <a:bodyPr/>
          <a:lstStyle/>
          <a:p>
            <a:r>
              <a:rPr lang="en-GB" dirty="0" smtClean="0">
                <a:solidFill>
                  <a:srgbClr val="993366"/>
                </a:solidFill>
                <a:latin typeface="Arial" panose="020B0604020202020204" pitchFamily="34" charset="0"/>
                <a:cs typeface="Arial" panose="020B0604020202020204" pitchFamily="34" charset="0"/>
              </a:rPr>
              <a:t>Stages of Evaluation </a:t>
            </a:r>
            <a:endParaRPr lang="en-GB" dirty="0">
              <a:solidFill>
                <a:srgbClr val="993366"/>
              </a:solidFill>
              <a:latin typeface="Arial" panose="020B0604020202020204" pitchFamily="34" charset="0"/>
              <a:cs typeface="Arial" panose="020B0604020202020204" pitchFamily="34" charset="0"/>
            </a:endParaRPr>
          </a:p>
        </p:txBody>
      </p:sp>
      <p:sp>
        <p:nvSpPr>
          <p:cNvPr id="5" name="Pentagon 4"/>
          <p:cNvSpPr/>
          <p:nvPr/>
        </p:nvSpPr>
        <p:spPr>
          <a:xfrm>
            <a:off x="111212" y="2905598"/>
            <a:ext cx="2080123" cy="1390949"/>
          </a:xfrm>
          <a:prstGeom prst="homePlat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hevron 9"/>
          <p:cNvSpPr/>
          <p:nvPr/>
        </p:nvSpPr>
        <p:spPr>
          <a:xfrm>
            <a:off x="1650443" y="2905598"/>
            <a:ext cx="2564886" cy="1390949"/>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hevron 10"/>
          <p:cNvSpPr/>
          <p:nvPr/>
        </p:nvSpPr>
        <p:spPr>
          <a:xfrm>
            <a:off x="3693129" y="2917954"/>
            <a:ext cx="2454691" cy="1378593"/>
          </a:xfrm>
          <a:prstGeom prst="chevron">
            <a:avLst/>
          </a:prstGeom>
          <a:solidFill>
            <a:schemeClr val="accent1">
              <a:lumMod val="60000"/>
              <a:lumOff val="40000"/>
            </a:schemeClr>
          </a:solidFill>
          <a:ln w="31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Chevron 11"/>
          <p:cNvSpPr/>
          <p:nvPr/>
        </p:nvSpPr>
        <p:spPr>
          <a:xfrm>
            <a:off x="5624848" y="2921439"/>
            <a:ext cx="2479037" cy="1390949"/>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Notched Right Arrow 12"/>
          <p:cNvSpPr/>
          <p:nvPr/>
        </p:nvSpPr>
        <p:spPr>
          <a:xfrm>
            <a:off x="9236035" y="2185390"/>
            <a:ext cx="2848871" cy="2806655"/>
          </a:xfrm>
          <a:prstGeom prst="notch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163893" y="3124018"/>
            <a:ext cx="1398858"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Purpose &amp; Scope</a:t>
            </a:r>
          </a:p>
        </p:txBody>
      </p:sp>
      <p:sp>
        <p:nvSpPr>
          <p:cNvPr id="15" name="TextBox 14"/>
          <p:cNvSpPr txBox="1"/>
          <p:nvPr/>
        </p:nvSpPr>
        <p:spPr>
          <a:xfrm>
            <a:off x="2267286" y="3201414"/>
            <a:ext cx="1579873"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Plan &amp; Design</a:t>
            </a:r>
            <a:endParaRPr lang="en-GB" sz="2400" dirty="0">
              <a:latin typeface="Arial" panose="020B0604020202020204" pitchFamily="34" charset="0"/>
              <a:cs typeface="Arial" panose="020B0604020202020204" pitchFamily="34" charset="0"/>
            </a:endParaRPr>
          </a:p>
        </p:txBody>
      </p:sp>
      <p:sp>
        <p:nvSpPr>
          <p:cNvPr id="16" name="TextBox 15"/>
          <p:cNvSpPr txBox="1"/>
          <p:nvPr/>
        </p:nvSpPr>
        <p:spPr>
          <a:xfrm>
            <a:off x="4282423" y="3185573"/>
            <a:ext cx="1927654"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Selecting Indicators</a:t>
            </a:r>
            <a:endParaRPr lang="en-GB" sz="2400" dirty="0">
              <a:latin typeface="Arial" panose="020B0604020202020204" pitchFamily="34" charset="0"/>
              <a:cs typeface="Arial" panose="020B0604020202020204" pitchFamily="34" charset="0"/>
            </a:endParaRPr>
          </a:p>
        </p:txBody>
      </p:sp>
      <p:sp>
        <p:nvSpPr>
          <p:cNvPr id="17" name="TextBox 16"/>
          <p:cNvSpPr txBox="1"/>
          <p:nvPr/>
        </p:nvSpPr>
        <p:spPr>
          <a:xfrm>
            <a:off x="6326611" y="2988551"/>
            <a:ext cx="1927654" cy="1200329"/>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Data Gathering Methods</a:t>
            </a:r>
            <a:endParaRPr lang="en-GB" sz="2400" dirty="0">
              <a:latin typeface="Arial" panose="020B0604020202020204" pitchFamily="34" charset="0"/>
              <a:cs typeface="Arial" panose="020B0604020202020204" pitchFamily="34" charset="0"/>
            </a:endParaRPr>
          </a:p>
        </p:txBody>
      </p:sp>
      <p:sp>
        <p:nvSpPr>
          <p:cNvPr id="18" name="TextBox 17"/>
          <p:cNvSpPr txBox="1"/>
          <p:nvPr/>
        </p:nvSpPr>
        <p:spPr>
          <a:xfrm>
            <a:off x="9899685" y="2907360"/>
            <a:ext cx="1927654" cy="1200329"/>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Interpret, Report &amp; Recommend</a:t>
            </a:r>
            <a:endParaRPr lang="en-GB" sz="2400" dirty="0">
              <a:latin typeface="Arial" panose="020B0604020202020204" pitchFamily="34" charset="0"/>
              <a:cs typeface="Arial" panose="020B0604020202020204" pitchFamily="34" charset="0"/>
            </a:endParaRPr>
          </a:p>
        </p:txBody>
      </p:sp>
      <p:sp>
        <p:nvSpPr>
          <p:cNvPr id="19" name="Chevron 18"/>
          <p:cNvSpPr/>
          <p:nvPr/>
        </p:nvSpPr>
        <p:spPr>
          <a:xfrm>
            <a:off x="7552502" y="2893242"/>
            <a:ext cx="2246110" cy="141914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TextBox 20"/>
          <p:cNvSpPr txBox="1"/>
          <p:nvPr/>
        </p:nvSpPr>
        <p:spPr>
          <a:xfrm>
            <a:off x="8254966" y="3185573"/>
            <a:ext cx="189021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Data   Analysis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844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812" y="590850"/>
            <a:ext cx="10365806" cy="5158335"/>
          </a:xfrm>
          <a:prstGeom prst="rect">
            <a:avLst/>
          </a:prstGeom>
        </p:spPr>
        <p:txBody>
          <a:bodyPr wrap="square">
            <a:spAutoFit/>
          </a:bodyPr>
          <a:lstStyle/>
          <a:p>
            <a:pPr>
              <a:spcBef>
                <a:spcPts val="600"/>
              </a:spcBef>
              <a:spcAft>
                <a:spcPts val="600"/>
              </a:spcAft>
            </a:pPr>
            <a:r>
              <a:rPr lang="en-GB" sz="4400"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Aims</a:t>
            </a:r>
            <a:r>
              <a:rPr lang="en-GB" sz="4400" dirty="0" smtClean="0">
                <a:effectLst/>
                <a:latin typeface="Calibri" panose="020F0502020204030204" pitchFamily="34" charset="0"/>
                <a:ea typeface="Times New Roman" panose="02020603050405020304" pitchFamily="18" charset="0"/>
                <a:cs typeface="Calibri" panose="020F0502020204030204" pitchFamily="34" charset="0"/>
              </a:rPr>
              <a:t> </a:t>
            </a:r>
            <a:r>
              <a:rPr lang="en-GB" sz="3200" dirty="0" smtClean="0">
                <a:effectLst/>
                <a:latin typeface="Calibri" panose="020F0502020204030204" pitchFamily="34" charset="0"/>
                <a:ea typeface="Times New Roman" panose="02020603050405020304" pitchFamily="18" charset="0"/>
                <a:cs typeface="Calibri" panose="020F0502020204030204" pitchFamily="34" charset="0"/>
              </a:rPr>
              <a:t>:</a:t>
            </a:r>
            <a:r>
              <a:rPr lang="en-GB" sz="4400" dirty="0" smtClean="0">
                <a:effectLst/>
                <a:latin typeface="Calibri" panose="020F0502020204030204" pitchFamily="34" charset="0"/>
                <a:ea typeface="Times New Roman" panose="02020603050405020304" pitchFamily="18" charset="0"/>
                <a:cs typeface="Calibri" panose="020F0502020204030204" pitchFamily="34" charset="0"/>
              </a:rPr>
              <a:t> </a:t>
            </a: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to provide evidence on the effectiveness of the ECN to help the practice decide whether to continue the role</a:t>
            </a:r>
          </a:p>
          <a:p>
            <a:pPr algn="ctr">
              <a:spcBef>
                <a:spcPts val="600"/>
              </a:spcBef>
              <a:spcAft>
                <a:spcPts val="600"/>
              </a:spcAft>
            </a:pPr>
            <a:r>
              <a:rPr lang="en-GB" sz="3200" dirty="0" smtClean="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Sustainability – Quality – Bed days in hospital</a:t>
            </a:r>
          </a:p>
          <a:p>
            <a:pPr>
              <a:spcBef>
                <a:spcPts val="1200"/>
              </a:spcBef>
              <a:spcAft>
                <a:spcPts val="600"/>
              </a:spcAft>
            </a:pP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 </a:t>
            </a:r>
            <a:r>
              <a:rPr lang="en-GB" sz="4400" dirty="0" smtClean="0">
                <a:solidFill>
                  <a:srgbClr val="0070C0"/>
                </a:solidFill>
                <a:latin typeface="Calibri" panose="020F0502020204030204" pitchFamily="34" charset="0"/>
                <a:ea typeface="Calibri" panose="020F0502020204030204" pitchFamily="34" charset="0"/>
                <a:cs typeface="Calibri" panose="020F0502020204030204" pitchFamily="34" charset="0"/>
              </a:rPr>
              <a:t>O</a:t>
            </a:r>
            <a:r>
              <a:rPr lang="en-GB" sz="4400" dirty="0" smtClean="0">
                <a:solidFill>
                  <a:srgbClr val="0070C0"/>
                </a:solidFill>
                <a:latin typeface="Calibri" panose="020F0502020204030204" pitchFamily="34" charset="0"/>
                <a:ea typeface="Times New Roman" panose="02020603050405020304" pitchFamily="18" charset="0"/>
                <a:cs typeface="Calibri" panose="020F0502020204030204" pitchFamily="34" charset="0"/>
              </a:rPr>
              <a:t>bjectives</a:t>
            </a:r>
            <a:endParaRPr lang="en-GB" sz="3200"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Wingdings" panose="05000000000000000000" pitchFamily="2" charset="2"/>
              <a:buChar char=""/>
            </a:pP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to understand changes in workload/practice by role</a:t>
            </a:r>
          </a:p>
          <a:p>
            <a:pPr marL="342900" indent="-342900" algn="just">
              <a:lnSpc>
                <a:spcPct val="115000"/>
              </a:lnSpc>
              <a:buFont typeface="Wingdings" panose="05000000000000000000" pitchFamily="2" charset="2"/>
              <a:buChar char=""/>
            </a:pPr>
            <a:r>
              <a:rPr lang="en-GB" sz="3200" dirty="0">
                <a:solidFill>
                  <a:schemeClr val="accent1"/>
                </a:solidFill>
                <a:latin typeface="Calibri" panose="020F0502020204030204" pitchFamily="34" charset="0"/>
                <a:ea typeface="Calibri" panose="020F0502020204030204" pitchFamily="34" charset="0"/>
                <a:cs typeface="Calibri" panose="020F0502020204030204" pitchFamily="34" charset="0"/>
              </a:rPr>
              <a:t>to understand the effect on other services and providers </a:t>
            </a:r>
          </a:p>
          <a:p>
            <a:pPr marL="342900" lvl="0" indent="-342900" algn="just">
              <a:lnSpc>
                <a:spcPct val="115000"/>
              </a:lnSpc>
              <a:spcAft>
                <a:spcPts val="0"/>
              </a:spcAft>
              <a:buFont typeface="Wingdings" panose="05000000000000000000" pitchFamily="2" charset="2"/>
              <a:buChar char=""/>
            </a:pP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to </a:t>
            </a: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assess the satisfaction of patients and their families</a:t>
            </a:r>
          </a:p>
          <a:p>
            <a:pPr marL="342900" lvl="0" indent="-342900" algn="just">
              <a:lnSpc>
                <a:spcPct val="115000"/>
              </a:lnSpc>
              <a:spcAft>
                <a:spcPts val="0"/>
              </a:spcAft>
              <a:buFont typeface="Wingdings" panose="05000000000000000000" pitchFamily="2" charset="2"/>
              <a:buChar char=""/>
            </a:pP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to </a:t>
            </a:r>
            <a:r>
              <a:rPr lang="en-GB" sz="3200" dirty="0" smtClean="0">
                <a:solidFill>
                  <a:schemeClr val="accent1"/>
                </a:solidFill>
                <a:effectLst/>
                <a:latin typeface="Calibri" panose="020F0502020204030204" pitchFamily="34" charset="0"/>
                <a:ea typeface="Calibri" panose="020F0502020204030204" pitchFamily="34" charset="0"/>
                <a:cs typeface="Calibri" panose="020F0502020204030204" pitchFamily="34" charset="0"/>
              </a:rPr>
              <a:t>identify any aspects for improvement</a:t>
            </a:r>
            <a:endParaRPr lang="en-GB" sz="3200" dirty="0">
              <a:solidFill>
                <a:schemeClr val="accent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938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6497"/>
            <a:ext cx="12192000" cy="68580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838200" y="642225"/>
            <a:ext cx="10515600" cy="1325563"/>
          </a:xfrm>
        </p:spPr>
        <p:txBody>
          <a:bodyPr/>
          <a:lstStyle/>
          <a:p>
            <a:r>
              <a:rPr lang="en-GB" dirty="0" smtClean="0">
                <a:solidFill>
                  <a:srgbClr val="993366"/>
                </a:solidFill>
                <a:latin typeface="Arial" panose="020B0604020202020204" pitchFamily="34" charset="0"/>
                <a:cs typeface="Arial" panose="020B0604020202020204" pitchFamily="34" charset="0"/>
              </a:rPr>
              <a:t>Stages of Evaluation </a:t>
            </a:r>
            <a:endParaRPr lang="en-GB" dirty="0">
              <a:solidFill>
                <a:srgbClr val="993366"/>
              </a:solidFill>
              <a:latin typeface="Arial" panose="020B0604020202020204" pitchFamily="34" charset="0"/>
              <a:cs typeface="Arial" panose="020B0604020202020204" pitchFamily="34" charset="0"/>
            </a:endParaRPr>
          </a:p>
        </p:txBody>
      </p:sp>
      <p:sp>
        <p:nvSpPr>
          <p:cNvPr id="5" name="Pentagon 4"/>
          <p:cNvSpPr/>
          <p:nvPr/>
        </p:nvSpPr>
        <p:spPr>
          <a:xfrm>
            <a:off x="111212" y="2905598"/>
            <a:ext cx="2080123" cy="1390949"/>
          </a:xfrm>
          <a:prstGeom prst="homePlat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hevron 9"/>
          <p:cNvSpPr/>
          <p:nvPr/>
        </p:nvSpPr>
        <p:spPr>
          <a:xfrm>
            <a:off x="1650443" y="2905598"/>
            <a:ext cx="2564886" cy="1390949"/>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hevron 10"/>
          <p:cNvSpPr/>
          <p:nvPr/>
        </p:nvSpPr>
        <p:spPr>
          <a:xfrm>
            <a:off x="3693129" y="2917954"/>
            <a:ext cx="2454691" cy="1378593"/>
          </a:xfrm>
          <a:prstGeom prst="chevron">
            <a:avLst/>
          </a:prstGeom>
          <a:solidFill>
            <a:schemeClr val="accent1">
              <a:lumMod val="60000"/>
              <a:lumOff val="40000"/>
            </a:schemeClr>
          </a:solidFill>
          <a:ln w="31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Chevron 11"/>
          <p:cNvSpPr/>
          <p:nvPr/>
        </p:nvSpPr>
        <p:spPr>
          <a:xfrm>
            <a:off x="5624848" y="2921439"/>
            <a:ext cx="2479037" cy="1390949"/>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Notched Right Arrow 12"/>
          <p:cNvSpPr/>
          <p:nvPr/>
        </p:nvSpPr>
        <p:spPr>
          <a:xfrm>
            <a:off x="9236035" y="2185390"/>
            <a:ext cx="2848871" cy="2806655"/>
          </a:xfrm>
          <a:prstGeom prst="notch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163893" y="3124018"/>
            <a:ext cx="1398858"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Purpose &amp; Scope</a:t>
            </a:r>
          </a:p>
        </p:txBody>
      </p:sp>
      <p:sp>
        <p:nvSpPr>
          <p:cNvPr id="15" name="TextBox 14"/>
          <p:cNvSpPr txBox="1"/>
          <p:nvPr/>
        </p:nvSpPr>
        <p:spPr>
          <a:xfrm>
            <a:off x="2267286" y="3201414"/>
            <a:ext cx="1579873"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Plan &amp; Design</a:t>
            </a:r>
            <a:endParaRPr lang="en-GB" sz="2400" dirty="0">
              <a:latin typeface="Arial" panose="020B0604020202020204" pitchFamily="34" charset="0"/>
              <a:cs typeface="Arial" panose="020B0604020202020204" pitchFamily="34" charset="0"/>
            </a:endParaRPr>
          </a:p>
        </p:txBody>
      </p:sp>
      <p:sp>
        <p:nvSpPr>
          <p:cNvPr id="16" name="TextBox 15"/>
          <p:cNvSpPr txBox="1"/>
          <p:nvPr/>
        </p:nvSpPr>
        <p:spPr>
          <a:xfrm>
            <a:off x="4282423" y="3185573"/>
            <a:ext cx="1927654"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Selecting Indicators</a:t>
            </a:r>
            <a:endParaRPr lang="en-GB" sz="2400" dirty="0">
              <a:latin typeface="Arial" panose="020B0604020202020204" pitchFamily="34" charset="0"/>
              <a:cs typeface="Arial" panose="020B0604020202020204" pitchFamily="34" charset="0"/>
            </a:endParaRPr>
          </a:p>
        </p:txBody>
      </p:sp>
      <p:sp>
        <p:nvSpPr>
          <p:cNvPr id="17" name="TextBox 16"/>
          <p:cNvSpPr txBox="1"/>
          <p:nvPr/>
        </p:nvSpPr>
        <p:spPr>
          <a:xfrm>
            <a:off x="6326611" y="2988551"/>
            <a:ext cx="1927654" cy="1200329"/>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Data Gathering Methods</a:t>
            </a:r>
            <a:endParaRPr lang="en-GB" sz="2400" dirty="0">
              <a:latin typeface="Arial" panose="020B0604020202020204" pitchFamily="34" charset="0"/>
              <a:cs typeface="Arial" panose="020B0604020202020204" pitchFamily="34" charset="0"/>
            </a:endParaRPr>
          </a:p>
        </p:txBody>
      </p:sp>
      <p:sp>
        <p:nvSpPr>
          <p:cNvPr id="18" name="TextBox 17"/>
          <p:cNvSpPr txBox="1"/>
          <p:nvPr/>
        </p:nvSpPr>
        <p:spPr>
          <a:xfrm>
            <a:off x="9899685" y="2907360"/>
            <a:ext cx="1927654" cy="1200329"/>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Interpret, Report &amp; Recommend</a:t>
            </a:r>
            <a:endParaRPr lang="en-GB" sz="2400" dirty="0">
              <a:latin typeface="Arial" panose="020B0604020202020204" pitchFamily="34" charset="0"/>
              <a:cs typeface="Arial" panose="020B0604020202020204" pitchFamily="34" charset="0"/>
            </a:endParaRPr>
          </a:p>
        </p:txBody>
      </p:sp>
      <p:sp>
        <p:nvSpPr>
          <p:cNvPr id="19" name="Chevron 18"/>
          <p:cNvSpPr/>
          <p:nvPr/>
        </p:nvSpPr>
        <p:spPr>
          <a:xfrm>
            <a:off x="7552502" y="2893242"/>
            <a:ext cx="2246110" cy="141914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TextBox 20"/>
          <p:cNvSpPr txBox="1"/>
          <p:nvPr/>
        </p:nvSpPr>
        <p:spPr>
          <a:xfrm>
            <a:off x="8254966" y="3185573"/>
            <a:ext cx="189021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Data   Analysis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7964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4935" y="524697"/>
            <a:ext cx="9053465" cy="5570756"/>
          </a:xfrm>
          <a:prstGeom prst="rect">
            <a:avLst/>
          </a:prstGeom>
          <a:noFill/>
        </p:spPr>
        <p:txBody>
          <a:bodyPr wrap="square" rtlCol="0">
            <a:spAutoFit/>
          </a:bodyPr>
          <a:lstStyle/>
          <a:p>
            <a:r>
              <a:rPr lang="en-GB" sz="4400" dirty="0" smtClean="0">
                <a:solidFill>
                  <a:srgbClr val="0070C0"/>
                </a:solidFill>
              </a:rPr>
              <a:t>Indicators</a:t>
            </a:r>
          </a:p>
          <a:p>
            <a:pPr marL="342900" lvl="0" indent="-342900" algn="just">
              <a:spcAft>
                <a:spcPts val="0"/>
              </a:spcAft>
              <a:buFont typeface="Wingdings" panose="05000000000000000000" pitchFamily="2" charset="2"/>
              <a:buChar char=""/>
            </a:pPr>
            <a:r>
              <a:rPr lang="en-GB" sz="3200" dirty="0" smtClean="0">
                <a:solidFill>
                  <a:schemeClr val="accent1"/>
                </a:solidFill>
                <a:ea typeface="Calibri" panose="020F0502020204030204" pitchFamily="34" charset="0"/>
                <a:cs typeface="Times New Roman" panose="02020603050405020304" pitchFamily="18" charset="0"/>
              </a:rPr>
              <a:t>Workload of GPs, nurses</a:t>
            </a:r>
            <a:endParaRPr lang="en-GB" sz="3200" dirty="0">
              <a:solidFill>
                <a:schemeClr val="accent1"/>
              </a:solidFill>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
            </a:pPr>
            <a:r>
              <a:rPr lang="en-GB" sz="3200" dirty="0" smtClean="0">
                <a:solidFill>
                  <a:schemeClr val="accent1"/>
                </a:solidFill>
                <a:ea typeface="Calibri" panose="020F0502020204030204" pitchFamily="34" charset="0"/>
                <a:cs typeface="Times New Roman" panose="02020603050405020304" pitchFamily="18" charset="0"/>
              </a:rPr>
              <a:t>Numbers of OOH/secondary care contacts </a:t>
            </a:r>
          </a:p>
          <a:p>
            <a:pPr marL="342900" indent="-342900" algn="just">
              <a:buFont typeface="Wingdings" panose="05000000000000000000" pitchFamily="2" charset="2"/>
              <a:buChar char=""/>
            </a:pPr>
            <a:r>
              <a:rPr lang="en-GB" sz="3200" dirty="0" smtClean="0">
                <a:solidFill>
                  <a:schemeClr val="accent1"/>
                </a:solidFill>
                <a:ea typeface="Calibri" panose="020F0502020204030204" pitchFamily="34" charset="0"/>
                <a:cs typeface="Times New Roman" panose="02020603050405020304" pitchFamily="18" charset="0"/>
              </a:rPr>
              <a:t>Number of referrals</a:t>
            </a:r>
          </a:p>
          <a:p>
            <a:pPr marL="342900" lvl="0" indent="-342900" algn="just">
              <a:spcAft>
                <a:spcPts val="0"/>
              </a:spcAft>
              <a:buFont typeface="Wingdings" panose="05000000000000000000" pitchFamily="2" charset="2"/>
              <a:buChar char=""/>
            </a:pPr>
            <a:r>
              <a:rPr lang="en-GB" sz="3200" dirty="0" smtClean="0">
                <a:solidFill>
                  <a:schemeClr val="accent1"/>
                </a:solidFill>
                <a:ea typeface="Calibri" panose="020F0502020204030204" pitchFamily="34" charset="0"/>
                <a:cs typeface="Times New Roman" panose="02020603050405020304" pitchFamily="18" charset="0"/>
              </a:rPr>
              <a:t>Patient satisfaction</a:t>
            </a:r>
            <a:endParaRPr lang="en-GB" sz="2400" dirty="0">
              <a:solidFill>
                <a:schemeClr val="accent1"/>
              </a:solidFill>
              <a:ea typeface="Calibri" panose="020F0502020204030204" pitchFamily="34" charset="0"/>
              <a:cs typeface="Times New Roman" panose="02020603050405020304" pitchFamily="18" charset="0"/>
            </a:endParaRPr>
          </a:p>
          <a:p>
            <a:endParaRPr lang="en-GB" sz="1200" dirty="0" smtClean="0">
              <a:solidFill>
                <a:srgbClr val="0070C0"/>
              </a:solidFill>
            </a:endParaRPr>
          </a:p>
          <a:p>
            <a:r>
              <a:rPr lang="en-GB" sz="4400" dirty="0" smtClean="0">
                <a:solidFill>
                  <a:srgbClr val="0070C0"/>
                </a:solidFill>
              </a:rPr>
              <a:t>Data </a:t>
            </a:r>
            <a:r>
              <a:rPr lang="en-GB" sz="4400" dirty="0" smtClean="0">
                <a:solidFill>
                  <a:srgbClr val="0070C0"/>
                </a:solidFill>
              </a:rPr>
              <a:t>collection &amp; analysis</a:t>
            </a:r>
            <a:endParaRPr lang="en-GB" sz="4400" dirty="0">
              <a:solidFill>
                <a:srgbClr val="0070C0"/>
              </a:solidFill>
            </a:endParaRPr>
          </a:p>
          <a:p>
            <a:pPr marL="342900" lvl="0" indent="-342900" algn="just">
              <a:spcAft>
                <a:spcPts val="0"/>
              </a:spcAft>
              <a:buFont typeface="Wingdings" panose="05000000000000000000" pitchFamily="2" charset="2"/>
              <a:buChar char=""/>
            </a:pPr>
            <a:r>
              <a:rPr lang="en-GB" sz="3200" dirty="0">
                <a:solidFill>
                  <a:schemeClr val="accent1"/>
                </a:solidFill>
                <a:ea typeface="Calibri" panose="020F0502020204030204" pitchFamily="34" charset="0"/>
                <a:cs typeface="Times New Roman" panose="02020603050405020304" pitchFamily="18" charset="0"/>
              </a:rPr>
              <a:t>Activity data from </a:t>
            </a:r>
            <a:r>
              <a:rPr lang="en-GB" sz="3200" dirty="0" smtClean="0">
                <a:solidFill>
                  <a:schemeClr val="accent1"/>
                </a:solidFill>
                <a:ea typeface="Calibri" panose="020F0502020204030204" pitchFamily="34" charset="0"/>
                <a:cs typeface="Times New Roman" panose="02020603050405020304" pitchFamily="18" charset="0"/>
              </a:rPr>
              <a:t>Vision (GP </a:t>
            </a:r>
            <a:r>
              <a:rPr lang="en-GB" sz="3200" dirty="0">
                <a:solidFill>
                  <a:schemeClr val="accent1"/>
                </a:solidFill>
                <a:ea typeface="Calibri" panose="020F0502020204030204" pitchFamily="34" charset="0"/>
                <a:cs typeface="Times New Roman" panose="02020603050405020304" pitchFamily="18" charset="0"/>
              </a:rPr>
              <a:t>IT </a:t>
            </a:r>
            <a:r>
              <a:rPr lang="en-GB" sz="3200" dirty="0" smtClean="0">
                <a:solidFill>
                  <a:schemeClr val="accent1"/>
                </a:solidFill>
                <a:ea typeface="Calibri" panose="020F0502020204030204" pitchFamily="34" charset="0"/>
                <a:cs typeface="Times New Roman" panose="02020603050405020304" pitchFamily="18" charset="0"/>
              </a:rPr>
              <a:t>system) </a:t>
            </a:r>
            <a:endParaRPr lang="en-GB" sz="3200" dirty="0">
              <a:solidFill>
                <a:schemeClr val="accent1"/>
              </a:solidFill>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
            </a:pPr>
            <a:r>
              <a:rPr lang="en-GB" sz="3200" dirty="0">
                <a:solidFill>
                  <a:schemeClr val="accent1"/>
                </a:solidFill>
                <a:ea typeface="Calibri" panose="020F0502020204030204" pitchFamily="34" charset="0"/>
                <a:cs typeface="Times New Roman" panose="02020603050405020304" pitchFamily="18" charset="0"/>
              </a:rPr>
              <a:t>Referral data from Vision and </a:t>
            </a:r>
            <a:r>
              <a:rPr lang="en-GB" sz="3200" dirty="0" err="1">
                <a:solidFill>
                  <a:schemeClr val="accent1"/>
                </a:solidFill>
                <a:ea typeface="Calibri" panose="020F0502020204030204" pitchFamily="34" charset="0"/>
                <a:cs typeface="Times New Roman" panose="02020603050405020304" pitchFamily="18" charset="0"/>
              </a:rPr>
              <a:t>Skystore</a:t>
            </a:r>
            <a:endParaRPr lang="en-GB" sz="3200" dirty="0">
              <a:solidFill>
                <a:schemeClr val="accent1"/>
              </a:solidFill>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
            </a:pPr>
            <a:r>
              <a:rPr lang="en-GB" sz="3200" dirty="0">
                <a:solidFill>
                  <a:schemeClr val="accent1"/>
                </a:solidFill>
                <a:ea typeface="Calibri" panose="020F0502020204030204" pitchFamily="34" charset="0"/>
                <a:cs typeface="Times New Roman" panose="02020603050405020304" pitchFamily="18" charset="0"/>
              </a:rPr>
              <a:t>Secondary care data from </a:t>
            </a:r>
            <a:r>
              <a:rPr lang="en-GB" sz="3200" dirty="0" err="1">
                <a:solidFill>
                  <a:schemeClr val="accent1"/>
                </a:solidFill>
                <a:ea typeface="Calibri" panose="020F0502020204030204" pitchFamily="34" charset="0"/>
                <a:cs typeface="Times New Roman" panose="02020603050405020304" pitchFamily="18" charset="0"/>
              </a:rPr>
              <a:t>Trakcare</a:t>
            </a:r>
            <a:r>
              <a:rPr lang="en-GB" sz="3200" dirty="0">
                <a:solidFill>
                  <a:schemeClr val="accent1"/>
                </a:solidFill>
                <a:ea typeface="Calibri" panose="020F0502020204030204" pitchFamily="34" charset="0"/>
                <a:cs typeface="Times New Roman" panose="02020603050405020304" pitchFamily="18" charset="0"/>
              </a:rPr>
              <a:t> and </a:t>
            </a:r>
            <a:r>
              <a:rPr lang="en-GB" sz="3200" dirty="0" smtClean="0">
                <a:solidFill>
                  <a:schemeClr val="accent1"/>
                </a:solidFill>
                <a:ea typeface="Calibri" panose="020F0502020204030204" pitchFamily="34" charset="0"/>
                <a:cs typeface="Times New Roman" panose="02020603050405020304" pitchFamily="18" charset="0"/>
              </a:rPr>
              <a:t>PMS</a:t>
            </a:r>
          </a:p>
          <a:p>
            <a:pPr marL="342900" indent="-342900" algn="just">
              <a:buFont typeface="Wingdings" panose="05000000000000000000" pitchFamily="2" charset="2"/>
              <a:buChar char=""/>
            </a:pPr>
            <a:r>
              <a:rPr lang="en-GB" sz="3200" dirty="0">
                <a:solidFill>
                  <a:schemeClr val="accent1"/>
                </a:solidFill>
                <a:ea typeface="Calibri" panose="020F0502020204030204" pitchFamily="34" charset="0"/>
                <a:cs typeface="Times New Roman" panose="02020603050405020304" pitchFamily="18" charset="0"/>
              </a:rPr>
              <a:t>A small patient telephone </a:t>
            </a:r>
            <a:r>
              <a:rPr lang="en-GB" sz="3200" dirty="0" smtClean="0">
                <a:solidFill>
                  <a:schemeClr val="accent1"/>
                </a:solidFill>
                <a:ea typeface="Calibri" panose="020F0502020204030204" pitchFamily="34" charset="0"/>
                <a:cs typeface="Times New Roman" panose="02020603050405020304" pitchFamily="18" charset="0"/>
              </a:rPr>
              <a:t>survey</a:t>
            </a:r>
          </a:p>
        </p:txBody>
      </p:sp>
      <p:sp>
        <p:nvSpPr>
          <p:cNvPr id="2" name="Rectangle 1"/>
          <p:cNvSpPr/>
          <p:nvPr/>
        </p:nvSpPr>
        <p:spPr>
          <a:xfrm>
            <a:off x="3048000" y="-1752418"/>
            <a:ext cx="6096000" cy="410882"/>
          </a:xfrm>
          <a:prstGeom prst="rect">
            <a:avLst/>
          </a:prstGeom>
        </p:spPr>
        <p:txBody>
          <a:bodyPr>
            <a:spAutoFit/>
          </a:bodyPr>
          <a:lstStyle/>
          <a:p>
            <a:pPr>
              <a:lnSpc>
                <a:spcPct val="115000"/>
              </a:lnSpc>
              <a:spcAft>
                <a:spcPts val="0"/>
              </a:spcAft>
            </a:pPr>
            <a:r>
              <a:rPr lang="en-GB" dirty="0" smtClean="0">
                <a:effectLst/>
                <a:highlight>
                  <a:srgbClr val="FFFF00"/>
                </a:highlight>
                <a:latin typeface="Segoe UI" panose="020B0502040204020203"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5720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0744" y="309738"/>
            <a:ext cx="9053465" cy="769441"/>
          </a:xfrm>
          <a:prstGeom prst="rect">
            <a:avLst/>
          </a:prstGeom>
          <a:noFill/>
        </p:spPr>
        <p:txBody>
          <a:bodyPr wrap="square" rtlCol="0">
            <a:spAutoFit/>
          </a:bodyPr>
          <a:lstStyle/>
          <a:p>
            <a:r>
              <a:rPr lang="en-GB" sz="4400" dirty="0" smtClean="0">
                <a:solidFill>
                  <a:srgbClr val="0070C0"/>
                </a:solidFill>
              </a:rPr>
              <a:t>Findings 1: GP workloads</a:t>
            </a:r>
            <a:endParaRPr lang="en-GB" sz="4400" dirty="0">
              <a:solidFill>
                <a:srgbClr val="0070C0"/>
              </a:solidFill>
            </a:endParaRPr>
          </a:p>
        </p:txBody>
      </p:sp>
      <p:pic>
        <p:nvPicPr>
          <p:cNvPr id="2" name="Picture 1"/>
          <p:cNvPicPr>
            <a:picLocks noChangeAspect="1"/>
          </p:cNvPicPr>
          <p:nvPr/>
        </p:nvPicPr>
        <p:blipFill>
          <a:blip r:embed="rId3" cstate="print"/>
          <a:stretch>
            <a:fillRect/>
          </a:stretch>
        </p:blipFill>
        <p:spPr>
          <a:xfrm>
            <a:off x="981388" y="1244909"/>
            <a:ext cx="8453557" cy="5372065"/>
          </a:xfrm>
          <a:prstGeom prst="rect">
            <a:avLst/>
          </a:prstGeom>
        </p:spPr>
      </p:pic>
    </p:spTree>
    <p:extLst>
      <p:ext uri="{BB962C8B-B14F-4D97-AF65-F5344CB8AC3E}">
        <p14:creationId xmlns:p14="http://schemas.microsoft.com/office/powerpoint/2010/main" val="4116758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83771" y="653142"/>
            <a:ext cx="3200400" cy="2656115"/>
          </a:xfrm>
        </p:spPr>
        <p:txBody>
          <a:bodyPr/>
          <a:lstStyle/>
          <a:p>
            <a:endParaRPr lang="en-GB" dirty="0"/>
          </a:p>
        </p:txBody>
      </p:sp>
      <p:sp>
        <p:nvSpPr>
          <p:cNvPr id="6" name="Rounded Rectangular Callout 5"/>
          <p:cNvSpPr/>
          <p:nvPr/>
        </p:nvSpPr>
        <p:spPr>
          <a:xfrm>
            <a:off x="6927272" y="326571"/>
            <a:ext cx="4894613" cy="1599211"/>
          </a:xfrm>
          <a:prstGeom prst="wedgeRound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i="1" dirty="0" smtClean="0">
                <a:solidFill>
                  <a:schemeClr val="tx1"/>
                </a:solidFill>
                <a:latin typeface="Comic Sans MS" pitchFamily="66" charset="0"/>
              </a:rPr>
              <a:t>‘Give us more [ECN name]. I think it’s a fantastic improvement.’ </a:t>
            </a:r>
            <a:endParaRPr lang="en-GB" sz="3000" dirty="0">
              <a:solidFill>
                <a:schemeClr val="tx1"/>
              </a:solidFill>
              <a:latin typeface="Comic Sans MS" pitchFamily="66" charset="0"/>
            </a:endParaRPr>
          </a:p>
        </p:txBody>
      </p:sp>
      <p:sp>
        <p:nvSpPr>
          <p:cNvPr id="8" name="Rounded Rectangular Callout 7"/>
          <p:cNvSpPr/>
          <p:nvPr/>
        </p:nvSpPr>
        <p:spPr>
          <a:xfrm>
            <a:off x="1619754" y="4693801"/>
            <a:ext cx="5484659" cy="1625100"/>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i="1" dirty="0" smtClean="0">
                <a:solidFill>
                  <a:schemeClr val="tx1"/>
                </a:solidFill>
                <a:latin typeface="Vijaya" pitchFamily="34" charset="0"/>
                <a:cs typeface="Vijaya" pitchFamily="34" charset="0"/>
              </a:rPr>
              <a:t>‘I’m happy to see anyone, so long as they’re qualified’ </a:t>
            </a:r>
            <a:endParaRPr lang="en-GB" sz="3600" i="1" dirty="0">
              <a:solidFill>
                <a:schemeClr val="tx1"/>
              </a:solidFill>
              <a:latin typeface="Vijaya" pitchFamily="34" charset="0"/>
              <a:cs typeface="Vijaya" pitchFamily="34" charset="0"/>
            </a:endParaRPr>
          </a:p>
        </p:txBody>
      </p:sp>
      <p:sp>
        <p:nvSpPr>
          <p:cNvPr id="11" name="Rounded Rectangular Callout 10"/>
          <p:cNvSpPr/>
          <p:nvPr/>
        </p:nvSpPr>
        <p:spPr>
          <a:xfrm>
            <a:off x="235527" y="358346"/>
            <a:ext cx="6594764" cy="4040659"/>
          </a:xfrm>
          <a:prstGeom prst="wedgeRoundRectCallout">
            <a:avLst/>
          </a:prstGeom>
          <a:solidFill>
            <a:srgbClr val="3A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i="1" dirty="0" smtClean="0">
                <a:solidFill>
                  <a:schemeClr val="tx1"/>
                </a:solidFill>
                <a:latin typeface="Candara" pitchFamily="34" charset="0"/>
              </a:rPr>
              <a:t>‘When you phone to speak to a doctor, it’s a locum or duty doctor and they don’t know you. She knows. That personal knowledge. Going back to 40/50 years ago when you only had the one doctor. [ECN name] picks up on it pretty quickly. I don’t need to go over things with her ‘cos she knows it!’ </a:t>
            </a:r>
            <a:endParaRPr lang="en-GB" sz="3000" dirty="0">
              <a:latin typeface="Candara" pitchFamily="34" charset="0"/>
            </a:endParaRPr>
          </a:p>
        </p:txBody>
      </p:sp>
      <p:sp>
        <p:nvSpPr>
          <p:cNvPr id="13" name="Rounded Rectangular Callout 12"/>
          <p:cNvSpPr/>
          <p:nvPr/>
        </p:nvSpPr>
        <p:spPr>
          <a:xfrm>
            <a:off x="7378535" y="2422566"/>
            <a:ext cx="4463143" cy="3287486"/>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smtClean="0">
                <a:solidFill>
                  <a:schemeClr val="tx1"/>
                </a:solidFill>
                <a:latin typeface="Segoe Print" pitchFamily="2" charset="0"/>
              </a:rPr>
              <a:t>‘And sometimes she’ll give me into trouble for nae callin’ her earlier. I got me knuckles rapped.’ </a:t>
            </a:r>
            <a:endParaRPr lang="en-GB" sz="3200" dirty="0">
              <a:solidFill>
                <a:schemeClr val="tx1"/>
              </a:solidFill>
              <a:latin typeface="Segoe Print" pitchFamily="2" charset="0"/>
            </a:endParaRPr>
          </a:p>
        </p:txBody>
      </p:sp>
    </p:spTree>
    <p:extLst>
      <p:ext uri="{BB962C8B-B14F-4D97-AF65-F5344CB8AC3E}">
        <p14:creationId xmlns:p14="http://schemas.microsoft.com/office/powerpoint/2010/main" val="154125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243839" y="5066675"/>
            <a:ext cx="7176291" cy="1480429"/>
          </a:xfrm>
          <a:prstGeom prst="wedgeRoundRectCallout">
            <a:avLst/>
          </a:prstGeom>
          <a:solidFill>
            <a:srgbClr val="3A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latin typeface="Arial Narrow" pitchFamily="34" charset="0"/>
              </a:rPr>
              <a:t>[‘Is there time when you’d rather have seen a GP?’] </a:t>
            </a:r>
            <a:r>
              <a:rPr lang="en-GB" sz="3200" dirty="0" smtClean="0">
                <a:solidFill>
                  <a:schemeClr val="tx1"/>
                </a:solidFill>
                <a:latin typeface="Segoe Print" pitchFamily="2" charset="0"/>
              </a:rPr>
              <a:t>‘</a:t>
            </a:r>
            <a:r>
              <a:rPr lang="en-GB" sz="3200" i="1" dirty="0" smtClean="0">
                <a:solidFill>
                  <a:schemeClr val="tx1"/>
                </a:solidFill>
                <a:latin typeface="Segoe Print" pitchFamily="2" charset="0"/>
              </a:rPr>
              <a:t>No. I’d rather see her.’ </a:t>
            </a:r>
            <a:endParaRPr lang="en-GB" sz="3200" dirty="0">
              <a:solidFill>
                <a:schemeClr val="tx1"/>
              </a:solidFill>
              <a:latin typeface="Segoe Print" pitchFamily="2" charset="0"/>
            </a:endParaRPr>
          </a:p>
        </p:txBody>
      </p:sp>
      <p:sp>
        <p:nvSpPr>
          <p:cNvPr id="5" name="Rounded Rectangular Callout 4"/>
          <p:cNvSpPr/>
          <p:nvPr/>
        </p:nvSpPr>
        <p:spPr>
          <a:xfrm>
            <a:off x="6705600" y="260151"/>
            <a:ext cx="5315712" cy="2200020"/>
          </a:xfrm>
          <a:prstGeom prst="wedgeRound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smtClean="0">
                <a:solidFill>
                  <a:schemeClr val="tx1"/>
                </a:solidFill>
                <a:latin typeface="Comic Sans MS" pitchFamily="66" charset="0"/>
              </a:rPr>
              <a:t>‘She simplifies things down. It’s not all medical terms. It’s brought into layman’s terms.’ </a:t>
            </a:r>
            <a:endParaRPr lang="en-GB" sz="3200" dirty="0">
              <a:solidFill>
                <a:schemeClr val="tx1"/>
              </a:solidFill>
              <a:latin typeface="Comic Sans MS" pitchFamily="66" charset="0"/>
            </a:endParaRPr>
          </a:p>
        </p:txBody>
      </p:sp>
      <p:sp>
        <p:nvSpPr>
          <p:cNvPr id="6" name="Rounded Rectangular Callout 5"/>
          <p:cNvSpPr/>
          <p:nvPr/>
        </p:nvSpPr>
        <p:spPr>
          <a:xfrm>
            <a:off x="374470" y="354228"/>
            <a:ext cx="6439046" cy="4287794"/>
          </a:xfrm>
          <a:prstGeom prst="wedgeRoundRectCallout">
            <a:avLst/>
          </a:prstGeom>
          <a:solidFill>
            <a:srgbClr val="3CAE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i="1" dirty="0" smtClean="0">
                <a:solidFill>
                  <a:schemeClr val="tx1"/>
                </a:solidFill>
                <a:latin typeface="Segoe Print" pitchFamily="2" charset="0"/>
              </a:rPr>
              <a:t>‘I think she’s absolutely outstanding. She’s as good as a GP. It’s better seeing her, you get a better talk with her, than you do with the doctor. You always feel with the doctor you’ve got ten minutes then get oot. She never says she’s got 10 minutes. She never says “I have to go”- never heard her say it yet.’ </a:t>
            </a:r>
            <a:endParaRPr lang="en-GB" sz="2600" dirty="0">
              <a:solidFill>
                <a:schemeClr val="tx1"/>
              </a:solidFill>
              <a:latin typeface="Segoe Print" pitchFamily="2" charset="0"/>
            </a:endParaRPr>
          </a:p>
        </p:txBody>
      </p:sp>
      <p:sp>
        <p:nvSpPr>
          <p:cNvPr id="7" name="Rounded Rectangular Callout 6"/>
          <p:cNvSpPr/>
          <p:nvPr/>
        </p:nvSpPr>
        <p:spPr>
          <a:xfrm>
            <a:off x="6596744" y="2590801"/>
            <a:ext cx="5094514" cy="1001485"/>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rPr>
              <a:t>‘She’s up to speed with everything’</a:t>
            </a:r>
            <a:endParaRPr lang="en-GB" sz="3200" dirty="0">
              <a:solidFill>
                <a:schemeClr val="tx1"/>
              </a:solidFill>
            </a:endParaRPr>
          </a:p>
        </p:txBody>
      </p:sp>
      <p:sp>
        <p:nvSpPr>
          <p:cNvPr id="8" name="Rounded Rectangular Callout 7"/>
          <p:cNvSpPr/>
          <p:nvPr/>
        </p:nvSpPr>
        <p:spPr>
          <a:xfrm>
            <a:off x="7232195" y="3722914"/>
            <a:ext cx="4565063" cy="2767827"/>
          </a:xfrm>
          <a:prstGeom prst="wedgeRoundRectCallout">
            <a:avLst/>
          </a:prstGeom>
          <a:solidFill>
            <a:srgbClr val="D957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i="1" dirty="0" smtClean="0">
                <a:solidFill>
                  <a:schemeClr val="tx1"/>
                </a:solidFill>
                <a:latin typeface="Comic Sans MS" pitchFamily="66" charset="0"/>
              </a:rPr>
              <a:t>‘My friends couldn’t believe I’d had her visit 3 or 4 times. Well, they’re not with my practice, Kincorth, and they have nothing like this service. I’m very happy with it.’</a:t>
            </a:r>
            <a:endParaRPr lang="en-GB" sz="2600" i="1" dirty="0">
              <a:solidFill>
                <a:schemeClr val="tx1"/>
              </a:solidFill>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39252" y="365126"/>
            <a:ext cx="10214548" cy="983990"/>
          </a:xfrm>
        </p:spPr>
        <p:txBody>
          <a:bodyPr>
            <a:normAutofit/>
          </a:bodyPr>
          <a:lstStyle/>
          <a:p>
            <a:r>
              <a:rPr lang="en-GB" sz="3200" dirty="0" smtClean="0"/>
              <a:t>Kincorth A&amp;E Attendances among over-65s, April 2014-January 2017 </a:t>
            </a:r>
            <a:endParaRPr lang="en-GB" sz="3200" dirty="0"/>
          </a:p>
        </p:txBody>
      </p:sp>
      <p:pic>
        <p:nvPicPr>
          <p:cNvPr id="7" name="Picture 2"/>
          <p:cNvPicPr>
            <a:picLocks noGrp="1" noChangeAspect="1" noChangeArrowheads="1"/>
          </p:cNvPicPr>
          <p:nvPr>
            <p:ph idx="1"/>
          </p:nvPr>
        </p:nvPicPr>
        <p:blipFill>
          <a:blip r:embed="rId3" cstate="print"/>
          <a:srcRect/>
          <a:stretch>
            <a:fillRect/>
          </a:stretch>
        </p:blipFill>
        <p:spPr bwMode="auto">
          <a:xfrm>
            <a:off x="1146413" y="1419876"/>
            <a:ext cx="8530988" cy="469596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534</Words>
  <Application>Microsoft Office PowerPoint</Application>
  <PresentationFormat>Widescreen</PresentationFormat>
  <Paragraphs>79</Paragraphs>
  <Slides>13</Slides>
  <Notes>10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vt:lpstr>
      <vt:lpstr>Arial Narrow</vt:lpstr>
      <vt:lpstr>Calibri</vt:lpstr>
      <vt:lpstr>Calibri Light</vt:lpstr>
      <vt:lpstr>Candara</vt:lpstr>
      <vt:lpstr>Comic Sans MS</vt:lpstr>
      <vt:lpstr>Segoe Print</vt:lpstr>
      <vt:lpstr>Segoe UI</vt:lpstr>
      <vt:lpstr>Times New Roman</vt:lpstr>
      <vt:lpstr>Vijaya</vt:lpstr>
      <vt:lpstr>Wingdings</vt:lpstr>
      <vt:lpstr>Office Theme</vt:lpstr>
      <vt:lpstr>PowerPoint Presentation</vt:lpstr>
      <vt:lpstr>Stages of Evaluation </vt:lpstr>
      <vt:lpstr>PowerPoint Presentation</vt:lpstr>
      <vt:lpstr>Stages of Evaluation </vt:lpstr>
      <vt:lpstr>PowerPoint Presentation</vt:lpstr>
      <vt:lpstr>PowerPoint Presentation</vt:lpstr>
      <vt:lpstr>PowerPoint Presentation</vt:lpstr>
      <vt:lpstr>PowerPoint Presentation</vt:lpstr>
      <vt:lpstr>Kincorth A&amp;E Attendances among over-65s, April 2014-January 2017 </vt:lpstr>
      <vt:lpstr>Emergency admission rates for over-65s in Kincorth practice, Feb. 2013-June 2017 (SMR)</vt:lpstr>
      <vt:lpstr>PowerPoint Presentation</vt:lpstr>
      <vt:lpstr>PowerPoint Presentation</vt:lpstr>
      <vt:lpstr>PowerPoint Presentation</vt:lpstr>
    </vt:vector>
  </TitlesOfParts>
  <Company>NHS Grampian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Jacqueline Bell</dc:creator>
  <cp:lastModifiedBy>Jacqueline Bell</cp:lastModifiedBy>
  <cp:revision>33</cp:revision>
  <dcterms:created xsi:type="dcterms:W3CDTF">2018-02-20T15:45:44Z</dcterms:created>
  <dcterms:modified xsi:type="dcterms:W3CDTF">2018-02-23T11:50:38Z</dcterms:modified>
</cp:coreProperties>
</file>